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57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58" r:id="rId17"/>
    <p:sldId id="259" r:id="rId18"/>
    <p:sldId id="260" r:id="rId19"/>
    <p:sldId id="291" r:id="rId20"/>
    <p:sldId id="297" r:id="rId21"/>
    <p:sldId id="298" r:id="rId22"/>
    <p:sldId id="299" r:id="rId23"/>
    <p:sldId id="300" r:id="rId24"/>
    <p:sldId id="301" r:id="rId25"/>
    <p:sldId id="292" r:id="rId26"/>
    <p:sldId id="293" r:id="rId27"/>
    <p:sldId id="295" r:id="rId28"/>
    <p:sldId id="294" r:id="rId29"/>
    <p:sldId id="302" r:id="rId30"/>
    <p:sldId id="310" r:id="rId31"/>
    <p:sldId id="304" r:id="rId32"/>
    <p:sldId id="303" r:id="rId33"/>
    <p:sldId id="305" r:id="rId34"/>
    <p:sldId id="306" r:id="rId35"/>
    <p:sldId id="307" r:id="rId36"/>
    <p:sldId id="308" r:id="rId37"/>
    <p:sldId id="309" r:id="rId38"/>
    <p:sldId id="311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cu Dorin" initials="C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93" autoAdjust="0"/>
  </p:normalViewPr>
  <p:slideViewPr>
    <p:cSldViewPr>
      <p:cViewPr>
        <p:scale>
          <a:sx n="98" d="100"/>
          <a:sy n="98" d="100"/>
        </p:scale>
        <p:origin x="-1968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180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3-10T21:40:47.890" idx="3">
    <p:pos x="2114" y="3585"/>
    <p:text>Oricat ar parea de ciudat, alunecarea in eroare ajuta sistemele sa nu uite de sansa pe care o au de a descoperi, fara intrerupere, noile chipuri ale adevarului. 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FEF66-F770-4A78-9740-95A09650C629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17A35-86EB-4BA8-BB31-831751428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662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err="1" smtClean="0"/>
              <a:t>Editia</a:t>
            </a:r>
            <a:r>
              <a:rPr lang="en-US" smtClean="0"/>
              <a:t> I a </a:t>
            </a:r>
            <a:r>
              <a:rPr lang="en-US" err="1" smtClean="0"/>
              <a:t>experimentului</a:t>
            </a:r>
            <a:r>
              <a:rPr lang="en-US" smtClean="0"/>
              <a:t>.  </a:t>
            </a:r>
          </a:p>
          <a:p>
            <a:r>
              <a:rPr lang="en-US" err="1" smtClean="0"/>
              <a:t>Doua</a:t>
            </a:r>
            <a:r>
              <a:rPr lang="en-US" smtClean="0"/>
              <a:t> </a:t>
            </a:r>
            <a:r>
              <a:rPr lang="en-US" err="1" smtClean="0"/>
              <a:t>sunt</a:t>
            </a:r>
            <a:r>
              <a:rPr lang="en-US" smtClean="0"/>
              <a:t> </a:t>
            </a:r>
            <a:r>
              <a:rPr lang="en-US" err="1" smtClean="0"/>
              <a:t>problemele</a:t>
            </a:r>
            <a:r>
              <a:rPr lang="en-US" smtClean="0"/>
              <a:t> </a:t>
            </a:r>
            <a:r>
              <a:rPr lang="en-US" err="1" smtClean="0"/>
              <a:t>avute</a:t>
            </a:r>
            <a:r>
              <a:rPr lang="en-US" smtClean="0"/>
              <a:t> permanent in </a:t>
            </a:r>
            <a:r>
              <a:rPr lang="en-US" err="1" smtClean="0"/>
              <a:t>vedere</a:t>
            </a:r>
            <a:r>
              <a:rPr lang="en-US" smtClean="0"/>
              <a:t> in  </a:t>
            </a:r>
            <a:r>
              <a:rPr lang="en-US" err="1" smtClean="0"/>
              <a:t>acest</a:t>
            </a:r>
            <a:r>
              <a:rPr lang="en-US" smtClean="0"/>
              <a:t> </a:t>
            </a:r>
            <a:r>
              <a:rPr lang="en-US" err="1" smtClean="0"/>
              <a:t>demers</a:t>
            </a:r>
            <a:r>
              <a:rPr lang="en-US" smtClean="0"/>
              <a:t>:</a:t>
            </a:r>
          </a:p>
          <a:p>
            <a:r>
              <a:rPr lang="en-US"/>
              <a:t>	</a:t>
            </a:r>
            <a:r>
              <a:rPr lang="en-US" smtClean="0"/>
              <a:t>1.  </a:t>
            </a:r>
            <a:r>
              <a:rPr lang="en-US" err="1" smtClean="0"/>
              <a:t>Sfera</a:t>
            </a:r>
            <a:r>
              <a:rPr lang="en-US" smtClean="0"/>
              <a:t> </a:t>
            </a:r>
            <a:r>
              <a:rPr lang="en-US" err="1" smtClean="0"/>
              <a:t>demersului</a:t>
            </a:r>
            <a:r>
              <a:rPr lang="en-US" smtClean="0"/>
              <a:t>:  </a:t>
            </a:r>
            <a:r>
              <a:rPr lang="en-US" err="1" smtClean="0"/>
              <a:t>cititorul</a:t>
            </a:r>
            <a:r>
              <a:rPr lang="en-US" smtClean="0"/>
              <a:t> nu </a:t>
            </a:r>
            <a:r>
              <a:rPr lang="en-US" err="1" smtClean="0"/>
              <a:t>trebuie</a:t>
            </a:r>
            <a:r>
              <a:rPr lang="en-US" smtClean="0"/>
              <a:t> </a:t>
            </a:r>
            <a:r>
              <a:rPr lang="en-US" err="1" smtClean="0"/>
              <a:t>sa</a:t>
            </a:r>
            <a:r>
              <a:rPr lang="en-US" smtClean="0"/>
              <a:t> fie </a:t>
            </a:r>
            <a:r>
              <a:rPr lang="en-US" err="1" smtClean="0"/>
              <a:t>obosit</a:t>
            </a:r>
            <a:r>
              <a:rPr lang="en-US" smtClean="0"/>
              <a:t> cu </a:t>
            </a:r>
            <a:r>
              <a:rPr lang="en-US" err="1" smtClean="0"/>
              <a:t>povesti</a:t>
            </a:r>
            <a:r>
              <a:rPr lang="en-US" smtClean="0"/>
              <a:t>  	</a:t>
            </a:r>
            <a:r>
              <a:rPr lang="en-US" err="1" smtClean="0"/>
              <a:t>insipide</a:t>
            </a:r>
            <a:r>
              <a:rPr lang="en-US" smtClean="0"/>
              <a:t>;</a:t>
            </a:r>
          </a:p>
          <a:p>
            <a:r>
              <a:rPr lang="en-US"/>
              <a:t>	</a:t>
            </a:r>
            <a:r>
              <a:rPr lang="en-US" smtClean="0"/>
              <a:t>2.   </a:t>
            </a:r>
            <a:r>
              <a:rPr lang="en-US" err="1" smtClean="0"/>
              <a:t>Stilul</a:t>
            </a:r>
            <a:r>
              <a:rPr lang="en-US" smtClean="0"/>
              <a:t> de </a:t>
            </a:r>
            <a:r>
              <a:rPr lang="en-US" err="1" smtClean="0"/>
              <a:t>prezentare</a:t>
            </a:r>
            <a:r>
              <a:rPr lang="en-US" smtClean="0"/>
              <a:t> </a:t>
            </a:r>
            <a:r>
              <a:rPr lang="en-US" err="1" smtClean="0"/>
              <a:t>trebuie</a:t>
            </a:r>
            <a:r>
              <a:rPr lang="en-US" smtClean="0"/>
              <a:t> </a:t>
            </a:r>
            <a:r>
              <a:rPr lang="en-US" err="1" smtClean="0"/>
              <a:t>sa</a:t>
            </a:r>
            <a:r>
              <a:rPr lang="en-US" smtClean="0"/>
              <a:t> </a:t>
            </a:r>
            <a:r>
              <a:rPr lang="en-US" err="1" smtClean="0"/>
              <a:t>imbine</a:t>
            </a:r>
            <a:r>
              <a:rPr lang="en-US" smtClean="0"/>
              <a:t> </a:t>
            </a:r>
            <a:r>
              <a:rPr lang="en-US" err="1" smtClean="0"/>
              <a:t>judicios</a:t>
            </a:r>
            <a:r>
              <a:rPr lang="en-US" smtClean="0"/>
              <a:t> </a:t>
            </a:r>
            <a:r>
              <a:rPr lang="en-US" err="1" smtClean="0"/>
              <a:t>claritatea</a:t>
            </a:r>
            <a:r>
              <a:rPr lang="en-US" smtClean="0"/>
              <a:t>  </a:t>
            </a:r>
            <a:r>
              <a:rPr lang="en-US" err="1" smtClean="0"/>
              <a:t>expunerii</a:t>
            </a:r>
            <a:r>
              <a:rPr lang="en-US" smtClean="0"/>
              <a:t> </a:t>
            </a:r>
            <a:r>
              <a:rPr lang="en-US" err="1" smtClean="0"/>
              <a:t>notiunilor</a:t>
            </a:r>
            <a:r>
              <a:rPr lang="en-US" smtClean="0"/>
              <a:t> </a:t>
            </a:r>
            <a:r>
              <a:rPr lang="en-US" err="1" smtClean="0"/>
              <a:t>teoretice</a:t>
            </a:r>
            <a:r>
              <a:rPr lang="en-US" smtClean="0"/>
              <a:t> cu  </a:t>
            </a:r>
            <a:r>
              <a:rPr lang="en-US" err="1" smtClean="0"/>
              <a:t>agilitatea</a:t>
            </a:r>
            <a:r>
              <a:rPr lang="en-US" smtClean="0"/>
              <a:t>  	</a:t>
            </a:r>
            <a:r>
              <a:rPr lang="en-US" err="1" smtClean="0"/>
              <a:t>exemplificarilor</a:t>
            </a:r>
            <a:r>
              <a:rPr lang="en-US" smtClean="0"/>
              <a:t>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17A35-86EB-4BA8-BB31-83175142837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17A35-86EB-4BA8-BB31-83175142837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17A35-86EB-4BA8-BB31-83175142837F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17A35-86EB-4BA8-BB31-83175142837F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-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17A35-86EB-4BA8-BB31-83175142837F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9905847-7B0E-476A-8375-2D72EE33A7E0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3EF867-3369-4D2E-BFD3-0581FAC35A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code.cside.com/3rdpage/us/javaUnicode/converter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lipse.org/aspectj/doc/released/adk15notebook/annotations.html" TargetMode="External"/><Relationship Id="rId2" Type="http://schemas.openxmlformats.org/officeDocument/2006/relationships/hyperlink" Target="http://download.oracle.com/javase/tutorial/java/javaOO/annotation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wnload.oracle.com/javase/1.5.0/docs/guide/language/annotations.html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ownload.oracle.com/javase/tutorial/java/data/numberclasse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docs/white/langenv/Simple.doc1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ngelfire.com/tx4/cus/shapes/covariance.html" TargetMode="External"/><Relationship Id="rId4" Type="http://schemas.openxmlformats.org/officeDocument/2006/relationships/hyperlink" Target="http://www.tutorialspoint.com/java/java_basic_datatypes.ht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252542"/>
          </a:xfrm>
        </p:spPr>
        <p:txBody>
          <a:bodyPr>
            <a:normAutofit/>
          </a:bodyPr>
          <a:lstStyle/>
          <a:p>
            <a:r>
              <a:rPr lang="en-US" sz="3600" err="1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Perspectiva</a:t>
            </a:r>
            <a:r>
              <a:rPr lang="en-US" sz="3600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 Java</a:t>
            </a:r>
            <a:endParaRPr lang="en-US" sz="3600">
              <a:solidFill>
                <a:schemeClr val="accent2">
                  <a:lumMod val="75000"/>
                </a:schemeClr>
              </a:solidFill>
              <a:latin typeface="Showcard Gothic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Programare</a:t>
            </a:r>
            <a:r>
              <a:rPr lang="en-US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 </a:t>
            </a:r>
            <a:r>
              <a:rPr lang="en-US" err="1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obiect</a:t>
            </a:r>
            <a:r>
              <a:rPr lang="en-US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 </a:t>
            </a:r>
            <a:r>
              <a:rPr lang="en-US" err="1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orientata</a:t>
            </a:r>
            <a:endParaRPr lang="en-US">
              <a:solidFill>
                <a:schemeClr val="accent2">
                  <a:lumMod val="75000"/>
                </a:schemeClr>
              </a:solidFill>
              <a:latin typeface="Showcard Gothic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728" y="5143512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Lector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dr.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Razvan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</a:rPr>
              <a:t>Bocu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731520" lvl="1" indent="-457200"/>
            <a:r>
              <a:rPr lang="en-US" smtClean="0">
                <a:latin typeface="Arial" pitchFamily="34" charset="0"/>
                <a:cs typeface="Arial" pitchFamily="34" charset="0"/>
              </a:rPr>
              <a:t>short (16 biti)</a:t>
            </a:r>
          </a:p>
          <a:p>
            <a:pPr lvl="2"/>
            <a:r>
              <a:rPr lang="en-US" smtClean="0"/>
              <a:t>Tipul short se reprezinta cu semn in cod complementar pe 16 biti;</a:t>
            </a:r>
          </a:p>
          <a:p>
            <a:pPr lvl="2"/>
            <a:r>
              <a:rPr lang="en-US" smtClean="0"/>
              <a:t>Valoarea mini9ma: -32,768 (-2^15);</a:t>
            </a:r>
          </a:p>
          <a:p>
            <a:pPr lvl="2"/>
            <a:r>
              <a:rPr lang="en-US" smtClean="0"/>
              <a:t>Valoarea maxima: 32,767(inclusiv) (2^15 -1);</a:t>
            </a:r>
          </a:p>
          <a:p>
            <a:pPr lvl="2"/>
            <a:r>
              <a:rPr lang="en-US" smtClean="0"/>
              <a:t>Tipul short se poate folosi, ca si tipul byte pentru a face economie de memorie.</a:t>
            </a:r>
          </a:p>
          <a:p>
            <a:pPr lvl="2"/>
            <a:r>
              <a:rPr lang="en-US" smtClean="0"/>
              <a:t>Valoarea implicita: 0.</a:t>
            </a:r>
          </a:p>
          <a:p>
            <a:pPr lvl="2"/>
            <a:r>
              <a:rPr lang="en-US" smtClean="0"/>
              <a:t>Consideratiile referitoare la operatiile permise sunt asemenea celor de la tipul byte.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731520" lvl="1" indent="-457200"/>
            <a:r>
              <a:rPr lang="en-US" smtClean="0">
                <a:latin typeface="Arial" pitchFamily="34" charset="0"/>
                <a:cs typeface="Arial" pitchFamily="34" charset="0"/>
              </a:rPr>
              <a:t>int (32 biti)</a:t>
            </a:r>
          </a:p>
          <a:p>
            <a:pPr lvl="2"/>
            <a:r>
              <a:rPr lang="en-US" smtClean="0"/>
              <a:t>Tipul </a:t>
            </a:r>
            <a:r>
              <a:rPr lang="en-US" i="1" smtClean="0"/>
              <a:t>int</a:t>
            </a:r>
            <a:r>
              <a:rPr lang="en-US" smtClean="0"/>
              <a:t> se reprezinta pe 32 de biti, cu semn, in cod complementar;</a:t>
            </a:r>
          </a:p>
          <a:p>
            <a:pPr lvl="2"/>
            <a:r>
              <a:rPr lang="en-US" smtClean="0"/>
              <a:t>Valoarea minima: - 2,147,483,648 (-2^31);</a:t>
            </a:r>
          </a:p>
          <a:p>
            <a:pPr lvl="2"/>
            <a:r>
              <a:rPr lang="en-US" smtClean="0"/>
              <a:t>Valoarea maxima: 2,147,483,647(inclusiv) (2^31 -1);</a:t>
            </a:r>
          </a:p>
          <a:p>
            <a:pPr lvl="2" fontAlgn="t"/>
            <a:r>
              <a:rPr lang="en-US" smtClean="0"/>
              <a:t>Tipul </a:t>
            </a:r>
            <a:r>
              <a:rPr lang="en-US" i="1" smtClean="0"/>
              <a:t>i</a:t>
            </a:r>
            <a:r>
              <a:rPr lang="vi-VN" i="1" smtClean="0"/>
              <a:t>nt</a:t>
            </a:r>
            <a:r>
              <a:rPr lang="vi-VN" smtClean="0"/>
              <a:t> este în general utilizat ca tip implicit de</a:t>
            </a:r>
            <a:r>
              <a:rPr lang="en-US" smtClean="0"/>
              <a:t> </a:t>
            </a:r>
            <a:r>
              <a:rPr lang="vi-VN" smtClean="0"/>
              <a:t>dat</a:t>
            </a:r>
            <a:r>
              <a:rPr lang="en-US" smtClean="0"/>
              <a:t>a</a:t>
            </a:r>
            <a:r>
              <a:rPr lang="vi-VN" smtClean="0"/>
              <a:t> pentru valorile int</a:t>
            </a:r>
            <a:r>
              <a:rPr lang="en-US" smtClean="0"/>
              <a:t>regi,</a:t>
            </a:r>
            <a:r>
              <a:rPr lang="vi-VN" smtClean="0"/>
              <a:t> </a:t>
            </a:r>
            <a:r>
              <a:rPr lang="en-US" smtClean="0"/>
              <a:t>cu </a:t>
            </a:r>
            <a:r>
              <a:rPr lang="vi-VN" smtClean="0"/>
              <a:t>excepţia cazului în care există o preocupare cu privire la </a:t>
            </a:r>
            <a:r>
              <a:rPr lang="en-US" smtClean="0"/>
              <a:t>consumul de </a:t>
            </a:r>
            <a:r>
              <a:rPr lang="vi-VN" smtClean="0"/>
              <a:t>memorie.</a:t>
            </a:r>
          </a:p>
          <a:p>
            <a:pPr lvl="2"/>
            <a:r>
              <a:rPr lang="en-US" smtClean="0"/>
              <a:t>Valoare implicita: 0.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mtClean="0">
                <a:latin typeface="Arial" pitchFamily="34" charset="0"/>
                <a:cs typeface="Arial" pitchFamily="34" charset="0"/>
              </a:rPr>
              <a:t>long (64 biti)</a:t>
            </a:r>
          </a:p>
          <a:p>
            <a:pPr lvl="2"/>
            <a:r>
              <a:rPr lang="en-US" smtClean="0"/>
              <a:t>Tipul </a:t>
            </a:r>
            <a:r>
              <a:rPr lang="en-US" i="1" smtClean="0"/>
              <a:t>long</a:t>
            </a:r>
            <a:r>
              <a:rPr lang="en-US" smtClean="0"/>
              <a:t> se reprezinta pe 64 de biti, cu semn, in cod complementar;</a:t>
            </a:r>
          </a:p>
          <a:p>
            <a:pPr lvl="2"/>
            <a:r>
              <a:rPr lang="en-US" smtClean="0"/>
              <a:t>Valoarea minima:-9,223,372,036,854,775,808 (-2^63);</a:t>
            </a:r>
          </a:p>
          <a:p>
            <a:pPr lvl="2"/>
            <a:r>
              <a:rPr lang="en-US" smtClean="0"/>
              <a:t>Valoarea maxima: 9,223,372,036,854,775,807 (inclusiv) (2^63 -1);</a:t>
            </a:r>
          </a:p>
          <a:p>
            <a:pPr lvl="2"/>
            <a:r>
              <a:rPr lang="en-US" smtClean="0"/>
              <a:t>Este folosit atunci cand ordinele de marime suportate de int sunt nesatisfacatoare;</a:t>
            </a:r>
          </a:p>
          <a:p>
            <a:pPr lvl="2"/>
            <a:r>
              <a:rPr lang="en-US" smtClean="0"/>
              <a:t>Valoarea implicita: 0L.</a:t>
            </a:r>
          </a:p>
          <a:p>
            <a:pPr lvl="2"/>
            <a:r>
              <a:rPr lang="en-US" smtClean="0"/>
              <a:t>Exemple : </a:t>
            </a:r>
            <a:r>
              <a:rPr lang="en-US" i="1" smtClean="0"/>
              <a:t>long a = 100000L, long b = -200000L</a:t>
            </a:r>
          </a:p>
          <a:p>
            <a:r>
              <a:rPr lang="en-US" sz="2200" i="1" smtClean="0"/>
              <a:t>Relativ la tipul long, trebuie spus ca pentru a intra in gratiile compilatorului Java este bine sa apelam la notatia consacrata pentru literale de tip long (</a:t>
            </a:r>
            <a:r>
              <a:rPr lang="en-US" sz="2200" smtClean="0"/>
              <a:t>123456789L</a:t>
            </a:r>
            <a:r>
              <a:rPr lang="en-US" sz="2200" i="1" smtClean="0"/>
              <a:t>). In absenta caracterului </a:t>
            </a:r>
            <a:r>
              <a:rPr lang="en-US" sz="2200" smtClean="0"/>
              <a:t>L</a:t>
            </a:r>
            <a:r>
              <a:rPr lang="en-US" sz="2200" i="1" smtClean="0"/>
              <a:t> compilatorul va considera ca 123456789 este un intreg care depaseste capacitatea de reprezentare a celui mai incapator intreg de capacitate mai mica decat long. Eroarea este semnalata chiar daca receptorul este de tip long.</a:t>
            </a:r>
            <a:endParaRPr lang="en-US" sz="22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mtClean="0">
                <a:solidFill>
                  <a:srgbClr val="990000"/>
                </a:solidFill>
              </a:rPr>
              <a:t>Numere reale in virgula mobila</a:t>
            </a:r>
          </a:p>
          <a:p>
            <a:r>
              <a:rPr lang="en-US" smtClean="0"/>
              <a:t>float (32 biti)</a:t>
            </a:r>
          </a:p>
          <a:p>
            <a:pPr lvl="1"/>
            <a:r>
              <a:rPr lang="en-US" smtClean="0"/>
              <a:t>Tipul float este reprezentarea in simpla precizie (32 biti) a numerelor reale in virgula mobila – standard EEE 754 .</a:t>
            </a:r>
          </a:p>
          <a:p>
            <a:pPr lvl="1"/>
            <a:r>
              <a:rPr lang="en-US" smtClean="0"/>
              <a:t>Este folosit pentru a economisi memorie interna in cazul in care se lucreaza cu tablouri mari de numere reale.</a:t>
            </a:r>
          </a:p>
          <a:p>
            <a:pPr lvl="1"/>
            <a:r>
              <a:rPr lang="en-US" smtClean="0"/>
              <a:t>Valoare implicita: 0.0f.</a:t>
            </a:r>
          </a:p>
          <a:p>
            <a:pPr lvl="1"/>
            <a:r>
              <a:rPr lang="en-US" smtClean="0"/>
              <a:t>Tipul float nu exceleaza la capitolul precizie.</a:t>
            </a:r>
          </a:p>
          <a:p>
            <a:pPr lvl="1"/>
            <a:r>
              <a:rPr lang="en-US" smtClean="0"/>
              <a:t>Exemplu : </a:t>
            </a:r>
            <a:r>
              <a:rPr lang="en-US" i="1" smtClean="0"/>
              <a:t>float f1 = 234.5f</a:t>
            </a:r>
          </a:p>
          <a:p>
            <a:pPr lvl="2"/>
            <a:endParaRPr lang="en-US" smtClean="0"/>
          </a:p>
          <a:p>
            <a:pPr algn="ctr">
              <a:buNone/>
            </a:pPr>
            <a:endParaRPr lang="en-US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double (64 biti)</a:t>
            </a:r>
          </a:p>
          <a:p>
            <a:pPr lvl="1"/>
            <a:r>
              <a:rPr lang="en-US" smtClean="0"/>
              <a:t>Tipul double este reprezentarea pe 64 de biti a numerelor reale in virgula mobila, conform standardului  IEEE 754.</a:t>
            </a:r>
          </a:p>
          <a:p>
            <a:pPr lvl="1"/>
            <a:r>
              <a:rPr lang="en-US" smtClean="0"/>
              <a:t>Tipul double este implicit cand se lucreaza cu numere zecimale.</a:t>
            </a:r>
          </a:p>
          <a:p>
            <a:pPr lvl="1"/>
            <a:r>
              <a:rPr lang="en-US" smtClean="0"/>
              <a:t>Valoare implicita: 0.0d.</a:t>
            </a:r>
          </a:p>
          <a:p>
            <a:pPr lvl="1"/>
            <a:r>
              <a:rPr lang="en-US" smtClean="0"/>
              <a:t>Exemplu : </a:t>
            </a:r>
            <a:r>
              <a:rPr lang="en-US" i="1" smtClean="0"/>
              <a:t>double d1 = 123.4</a:t>
            </a:r>
          </a:p>
          <a:p>
            <a:pPr lvl="2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boolean</a:t>
            </a:r>
          </a:p>
          <a:p>
            <a:pPr lvl="1"/>
            <a:r>
              <a:rPr lang="en-US" smtClean="0"/>
              <a:t>Tipul boolean folosete efectiv un bit pentru a reprezenta cele doua valori posibile: </a:t>
            </a:r>
            <a:r>
              <a:rPr lang="en-US" b="1" smtClean="0"/>
              <a:t>true</a:t>
            </a:r>
            <a:r>
              <a:rPr lang="en-US" smtClean="0"/>
              <a:t> si </a:t>
            </a:r>
            <a:r>
              <a:rPr lang="en-US" b="1" smtClean="0"/>
              <a:t>false</a:t>
            </a:r>
            <a:r>
              <a:rPr lang="en-US" smtClean="0"/>
              <a:t>.</a:t>
            </a:r>
          </a:p>
          <a:p>
            <a:pPr lvl="1"/>
            <a:r>
              <a:rPr lang="en-US" smtClean="0"/>
              <a:t>Valoare implicita: </a:t>
            </a:r>
            <a:r>
              <a:rPr lang="en-US" b="1" smtClean="0"/>
              <a:t>false</a:t>
            </a:r>
            <a:r>
              <a:rPr lang="en-US" smtClean="0"/>
              <a:t>.</a:t>
            </a:r>
          </a:p>
          <a:p>
            <a:pPr lvl="1"/>
            <a:r>
              <a:rPr lang="en-US" smtClean="0"/>
              <a:t>Exemplu : </a:t>
            </a:r>
            <a:r>
              <a:rPr lang="en-US" i="1" smtClean="0"/>
              <a:t>boolean one = true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char (16 biti)</a:t>
            </a:r>
          </a:p>
          <a:p>
            <a:pPr lvl="1"/>
            <a:r>
              <a:rPr lang="en-US" smtClean="0"/>
              <a:t>Tipul serveste la reprezentarea unui singur caracter </a:t>
            </a:r>
            <a:r>
              <a:rPr lang="en-US" b="1" smtClean="0"/>
              <a:t>Unicode</a:t>
            </a:r>
            <a:r>
              <a:rPr lang="en-US" smtClean="0"/>
              <a:t> pe 16 biti.</a:t>
            </a:r>
          </a:p>
          <a:p>
            <a:pPr lvl="1"/>
            <a:r>
              <a:rPr lang="en-US" smtClean="0"/>
              <a:t>Valoare minima:  '\u0000' (or 0).</a:t>
            </a:r>
          </a:p>
          <a:p>
            <a:pPr lvl="1"/>
            <a:r>
              <a:rPr lang="en-US" smtClean="0"/>
              <a:t>Valoare maxima:  '\uffff' (or 65,535 inclusiv).</a:t>
            </a:r>
          </a:p>
          <a:p>
            <a:pPr lvl="1"/>
            <a:r>
              <a:rPr lang="en-US" smtClean="0"/>
              <a:t>Exemplu : </a:t>
            </a:r>
            <a:r>
              <a:rPr lang="en-US" i="1" smtClean="0"/>
              <a:t>char letterA ='A'</a:t>
            </a:r>
          </a:p>
          <a:p>
            <a:pPr>
              <a:buNone/>
            </a:pPr>
            <a:r>
              <a:rPr lang="en-US" smtClean="0"/>
              <a:t>	Tipul caracter joaca un rol important in functionarea sistemului I/O al aplicatiilor Java. In structura Unicode sunt codificate sau urmeaza sa fie codificate majoritatea limbilor vorbite pe Tera. Vechiul cod ASCII se regaseste, de asemenea, in logica structurarii Unicode. </a:t>
            </a:r>
          </a:p>
          <a:p>
            <a:pPr>
              <a:buNone/>
            </a:pPr>
            <a:r>
              <a:rPr lang="en-US" sz="2000" smtClean="0"/>
              <a:t>	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mtClean="0"/>
              <a:t>Pentru a  va forma o idee in legatura cu importanta secventelor escape ca varianta de lucru cu caracterele in Java puteti vizita link-ul:</a:t>
            </a:r>
          </a:p>
          <a:p>
            <a:pPr>
              <a:buNone/>
            </a:pPr>
            <a:r>
              <a:rPr lang="en-US" sz="2800" smtClean="0"/>
              <a:t>	</a:t>
            </a:r>
            <a:r>
              <a:rPr lang="en-US" sz="2800" smtClean="0">
                <a:hlinkClick r:id="rId2"/>
              </a:rPr>
              <a:t>http://code.cside.com/3rdpage/us/javaUnicode/converter.html</a:t>
            </a:r>
            <a:endParaRPr lang="en-US" sz="2800" smtClean="0"/>
          </a:p>
          <a:p>
            <a:pPr>
              <a:buNone/>
            </a:pPr>
            <a:r>
              <a:rPr lang="en-US" smtClean="0"/>
              <a:t>	</a:t>
            </a:r>
          </a:p>
          <a:p>
            <a:pPr>
              <a:buNone/>
            </a:pPr>
            <a:r>
              <a:rPr lang="en-US" smtClean="0"/>
              <a:t>	De asemenea, mai jos sunt prezentate niste exemple de utilizare a secventelor escape pentru a manipula o serie de caractere care tin de limba greaca:</a:t>
            </a:r>
          </a:p>
          <a:p>
            <a:pPr>
              <a:buNone/>
            </a:pPr>
            <a:r>
              <a:rPr lang="en-US" b="1" i="1" smtClean="0"/>
              <a:t>	…. </a:t>
            </a:r>
          </a:p>
          <a:p>
            <a:pPr>
              <a:buNone/>
            </a:pPr>
            <a:r>
              <a:rPr lang="en-US" b="1" i="1" smtClean="0"/>
              <a:t>	System.out.println("\u00f7\u2713"); 			//÷✓</a:t>
            </a:r>
          </a:p>
          <a:p>
            <a:pPr>
              <a:buNone/>
            </a:pPr>
            <a:r>
              <a:rPr lang="en-US" b="1" i="1" smtClean="0"/>
              <a:t>     System.out.println('\u03a0'); 			// PI upper</a:t>
            </a:r>
          </a:p>
          <a:p>
            <a:pPr>
              <a:buNone/>
            </a:pPr>
            <a:r>
              <a:rPr lang="en-US" b="1" i="1" smtClean="0"/>
              <a:t>	System.out.println('\u03C0'); 			//PI lower</a:t>
            </a:r>
          </a:p>
          <a:p>
            <a:pPr>
              <a:buNone/>
            </a:pPr>
            <a:r>
              <a:rPr lang="en-US" b="1" i="1" smtClean="0"/>
              <a:t>     System.out.println('\u03F0'); 			//Kappa upper</a:t>
            </a:r>
          </a:p>
          <a:p>
            <a:pPr>
              <a:buNone/>
            </a:pPr>
            <a:r>
              <a:rPr lang="en-US" b="1" i="1" smtClean="0"/>
              <a:t>     System.out.println('\u03A9'); 			// Omega upper</a:t>
            </a:r>
          </a:p>
          <a:p>
            <a:pPr>
              <a:buNone/>
            </a:pPr>
            <a:r>
              <a:rPr lang="en-US" b="1" i="1" smtClean="0"/>
              <a:t>     System.out.println('\u03A3'); 			//Sigma upper</a:t>
            </a:r>
          </a:p>
          <a:p>
            <a:pPr>
              <a:buNone/>
            </a:pPr>
            <a:r>
              <a:rPr lang="en-US" b="1" i="1" smtClean="0"/>
              <a:t>     ….</a:t>
            </a:r>
          </a:p>
          <a:p>
            <a:pPr>
              <a:buNone/>
            </a:pPr>
            <a:r>
              <a:rPr lang="en-US" smtClean="0"/>
              <a:t>	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Literalii Java</a:t>
            </a:r>
          </a:p>
          <a:p>
            <a:pPr>
              <a:buNone/>
            </a:pPr>
            <a:r>
              <a:rPr lang="en-US" smtClean="0"/>
              <a:t>	Un literal in Java este reprezentarea direct in codul sursa a unei valori fixe. Putema vea, fireste, literali numerici si alfanumerici.</a:t>
            </a:r>
          </a:p>
          <a:p>
            <a:pPr>
              <a:buNone/>
            </a:pPr>
            <a:r>
              <a:rPr lang="en-US" smtClean="0"/>
              <a:t>	Exemple:</a:t>
            </a:r>
          </a:p>
          <a:p>
            <a:pPr>
              <a:buNone/>
            </a:pPr>
            <a:r>
              <a:rPr lang="en-US" sz="2400" smtClean="0"/>
              <a:t>	</a:t>
            </a:r>
            <a:r>
              <a:rPr lang="en-US" sz="2000" smtClean="0"/>
              <a:t>144		- intreg;</a:t>
            </a:r>
          </a:p>
          <a:p>
            <a:pPr>
              <a:buNone/>
            </a:pPr>
            <a:r>
              <a:rPr lang="en-US" sz="2000" smtClean="0"/>
              <a:t>	144L		-intreg compatibil </a:t>
            </a:r>
            <a:r>
              <a:rPr lang="en-US" sz="2000" i="1" smtClean="0"/>
              <a:t>long</a:t>
            </a:r>
            <a:r>
              <a:rPr lang="en-US" sz="2000" smtClean="0"/>
              <a:t>;</a:t>
            </a:r>
          </a:p>
          <a:p>
            <a:pPr>
              <a:buNone/>
            </a:pPr>
            <a:r>
              <a:rPr lang="en-US" sz="2000" smtClean="0"/>
              <a:t>	010		-intreg in octal (echivalentul lui 8 din baza 10);</a:t>
            </a:r>
          </a:p>
          <a:p>
            <a:pPr>
              <a:buNone/>
            </a:pPr>
            <a:r>
              <a:rPr lang="en-US" sz="2000" smtClean="0"/>
              <a:t>	0x10		-intreg in baza 16 (echivalentul lui 16 din baza 10);</a:t>
            </a:r>
          </a:p>
          <a:p>
            <a:pPr>
              <a:buNone/>
            </a:pPr>
            <a:r>
              <a:rPr lang="en-US" sz="2000" smtClean="0"/>
              <a:t>	12.5		- numar real;</a:t>
            </a:r>
          </a:p>
          <a:p>
            <a:pPr>
              <a:buNone/>
            </a:pPr>
            <a:r>
              <a:rPr lang="en-US" sz="2000" smtClean="0"/>
              <a:t>	12.5f		- numar real virgula mobila simpla precizie;</a:t>
            </a:r>
          </a:p>
          <a:p>
            <a:pPr>
              <a:buNone/>
            </a:pPr>
            <a:r>
              <a:rPr lang="en-US" sz="1800" smtClean="0"/>
              <a:t>		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mtClean="0"/>
              <a:t>	‘A’		-caracterul A;</a:t>
            </a:r>
          </a:p>
          <a:p>
            <a:pPr>
              <a:buNone/>
            </a:pPr>
            <a:r>
              <a:rPr lang="en-US" smtClean="0"/>
              <a:t>	“Buna!”	-literal sir de caractere;</a:t>
            </a:r>
          </a:p>
          <a:p>
            <a:pPr>
              <a:buNone/>
            </a:pPr>
            <a:r>
              <a:rPr lang="en-US" smtClean="0"/>
              <a:t>	‘\u03A3’	-caracterul Sigma;</a:t>
            </a:r>
          </a:p>
          <a:p>
            <a:pPr>
              <a:buNone/>
            </a:pPr>
            <a:r>
              <a:rPr lang="en-US" smtClean="0"/>
              <a:t>	In structura unui sir de caractere putem include si secvente escape, precum:</a:t>
            </a:r>
          </a:p>
          <a:p>
            <a:pPr>
              <a:buNone/>
            </a:pPr>
            <a:r>
              <a:rPr lang="en-US" smtClean="0"/>
              <a:t>	\n		-new line;</a:t>
            </a:r>
          </a:p>
          <a:p>
            <a:pPr>
              <a:buNone/>
            </a:pPr>
            <a:r>
              <a:rPr lang="en-US" smtClean="0"/>
              <a:t>	\r		-carriage return;</a:t>
            </a:r>
          </a:p>
          <a:p>
            <a:pPr>
              <a:buNone/>
            </a:pPr>
            <a:r>
              <a:rPr lang="en-US" smtClean="0"/>
              <a:t>	\t		-tab;</a:t>
            </a:r>
          </a:p>
          <a:p>
            <a:pPr>
              <a:buNone/>
            </a:pPr>
            <a:r>
              <a:rPr lang="en-US" smtClean="0"/>
              <a:t>	\f		-form feed;</a:t>
            </a:r>
          </a:p>
          <a:p>
            <a:pPr>
              <a:buNone/>
            </a:pPr>
            <a:r>
              <a:rPr lang="en-US" smtClean="0"/>
              <a:t>	\b		-backspace;</a:t>
            </a:r>
          </a:p>
          <a:p>
            <a:pPr>
              <a:buNone/>
            </a:pPr>
            <a:r>
              <a:rPr lang="en-US" smtClean="0"/>
              <a:t>	\” 		-ghilimele;</a:t>
            </a:r>
          </a:p>
          <a:p>
            <a:pPr>
              <a:buNone/>
            </a:pPr>
            <a:r>
              <a:rPr lang="en-US" smtClean="0"/>
              <a:t>	\\		-backslash;</a:t>
            </a:r>
          </a:p>
          <a:p>
            <a:pPr>
              <a:buNone/>
            </a:pPr>
            <a:r>
              <a:rPr lang="en-US" smtClean="0"/>
              <a:t>	\ddd		-caracter octal;</a:t>
            </a:r>
          </a:p>
          <a:p>
            <a:pPr>
              <a:buNone/>
            </a:pPr>
            <a:r>
              <a:rPr lang="en-US" smtClean="0"/>
              <a:t>	\uxxxx	-caracter unicode;</a:t>
            </a:r>
          </a:p>
          <a:p>
            <a:pPr>
              <a:buNone/>
            </a:pPr>
            <a:r>
              <a:rPr lang="en-US" smtClean="0"/>
              <a:t>	etc.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Datele</a:t>
            </a:r>
            <a:r>
              <a:rPr lang="en-US" smtClean="0"/>
              <a:t> </a:t>
            </a:r>
            <a:r>
              <a:rPr lang="en-US" err="1" smtClean="0"/>
              <a:t>sunt</a:t>
            </a:r>
            <a:r>
              <a:rPr lang="en-US" smtClean="0"/>
              <a:t> </a:t>
            </a:r>
            <a:r>
              <a:rPr lang="en-US" err="1" smtClean="0"/>
              <a:t>pentru</a:t>
            </a:r>
            <a:r>
              <a:rPr lang="en-US" smtClean="0"/>
              <a:t> </a:t>
            </a:r>
            <a:r>
              <a:rPr lang="en-US" err="1" smtClean="0"/>
              <a:t>programe</a:t>
            </a:r>
            <a:r>
              <a:rPr lang="en-US" smtClean="0"/>
              <a:t> un </a:t>
            </a:r>
            <a:r>
              <a:rPr lang="en-US" err="1" smtClean="0"/>
              <a:t>fel</a:t>
            </a:r>
            <a:r>
              <a:rPr lang="en-US" smtClean="0"/>
              <a:t> de “</a:t>
            </a:r>
            <a:r>
              <a:rPr lang="en-US" err="1" smtClean="0"/>
              <a:t>constituienti</a:t>
            </a:r>
            <a:r>
              <a:rPr lang="en-US" smtClean="0"/>
              <a:t> </a:t>
            </a:r>
            <a:r>
              <a:rPr lang="en-US" err="1" smtClean="0"/>
              <a:t>materiali</a:t>
            </a:r>
            <a:r>
              <a:rPr lang="en-US" smtClean="0"/>
              <a:t>” a </a:t>
            </a:r>
            <a:r>
              <a:rPr lang="en-US" err="1" smtClean="0"/>
              <a:t>caror</a:t>
            </a:r>
            <a:r>
              <a:rPr lang="en-US" smtClean="0"/>
              <a:t> </a:t>
            </a:r>
            <a:r>
              <a:rPr lang="en-US" err="1" smtClean="0"/>
              <a:t>adaptare</a:t>
            </a:r>
            <a:r>
              <a:rPr lang="en-US" smtClean="0"/>
              <a:t> la </a:t>
            </a:r>
            <a:r>
              <a:rPr lang="en-US" err="1" smtClean="0"/>
              <a:t>nevoile</a:t>
            </a:r>
            <a:r>
              <a:rPr lang="en-US" smtClean="0"/>
              <a:t> </a:t>
            </a:r>
            <a:r>
              <a:rPr lang="en-US" err="1" smtClean="0"/>
              <a:t>utilizatorilor</a:t>
            </a:r>
            <a:r>
              <a:rPr lang="en-US" smtClean="0"/>
              <a:t> </a:t>
            </a:r>
            <a:r>
              <a:rPr lang="en-US" err="1" smtClean="0"/>
              <a:t>este</a:t>
            </a:r>
            <a:r>
              <a:rPr lang="en-US" smtClean="0"/>
              <a:t> </a:t>
            </a:r>
            <a:r>
              <a:rPr lang="en-US" err="1" smtClean="0"/>
              <a:t>realizata</a:t>
            </a:r>
            <a:r>
              <a:rPr lang="en-US" smtClean="0"/>
              <a:t> de </a:t>
            </a:r>
            <a:r>
              <a:rPr lang="en-US" err="1" smtClean="0"/>
              <a:t>prelucrari</a:t>
            </a:r>
            <a:r>
              <a:rPr lang="en-US" smtClean="0"/>
              <a:t>.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Conceptul</a:t>
            </a:r>
            <a:r>
              <a:rPr lang="en-US" smtClean="0"/>
              <a:t> de data a </a:t>
            </a:r>
            <a:r>
              <a:rPr lang="en-US" err="1" smtClean="0"/>
              <a:t>fost</a:t>
            </a:r>
            <a:r>
              <a:rPr lang="en-US" smtClean="0"/>
              <a:t> </a:t>
            </a:r>
            <a:r>
              <a:rPr lang="en-US" err="1" smtClean="0"/>
              <a:t>inventat</a:t>
            </a:r>
            <a:r>
              <a:rPr lang="en-US" smtClean="0"/>
              <a:t> de </a:t>
            </a:r>
            <a:r>
              <a:rPr lang="en-US" err="1" smtClean="0"/>
              <a:t>om</a:t>
            </a:r>
            <a:r>
              <a:rPr lang="en-US" smtClean="0"/>
              <a:t> </a:t>
            </a:r>
            <a:r>
              <a:rPr lang="en-US" err="1" smtClean="0"/>
              <a:t>pentru</a:t>
            </a:r>
            <a:r>
              <a:rPr lang="en-US" smtClean="0"/>
              <a:t> a face </a:t>
            </a:r>
            <a:r>
              <a:rPr lang="en-US" err="1" smtClean="0"/>
              <a:t>posibila</a:t>
            </a:r>
            <a:r>
              <a:rPr lang="en-US" smtClean="0"/>
              <a:t> </a:t>
            </a:r>
            <a:r>
              <a:rPr lang="en-US" err="1" smtClean="0"/>
              <a:t>apropierea</a:t>
            </a:r>
            <a:r>
              <a:rPr lang="en-US" smtClean="0"/>
              <a:t> </a:t>
            </a:r>
            <a:r>
              <a:rPr lang="en-US" err="1" smtClean="0"/>
              <a:t>omului</a:t>
            </a:r>
            <a:r>
              <a:rPr lang="en-US" smtClean="0"/>
              <a:t> de </a:t>
            </a:r>
            <a:r>
              <a:rPr lang="en-US" err="1" smtClean="0"/>
              <a:t>conceptul</a:t>
            </a:r>
            <a:r>
              <a:rPr lang="en-US" smtClean="0"/>
              <a:t> de </a:t>
            </a:r>
            <a:r>
              <a:rPr lang="en-US" err="1" smtClean="0"/>
              <a:t>informatie</a:t>
            </a:r>
            <a:r>
              <a:rPr lang="en-US" smtClean="0"/>
              <a:t>.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Informatia</a:t>
            </a:r>
            <a:r>
              <a:rPr lang="en-US" smtClean="0"/>
              <a:t> </a:t>
            </a:r>
            <a:r>
              <a:rPr lang="en-US" err="1" smtClean="0"/>
              <a:t>este</a:t>
            </a:r>
            <a:r>
              <a:rPr lang="en-US" smtClean="0"/>
              <a:t> </a:t>
            </a:r>
            <a:r>
              <a:rPr lang="en-US" err="1" smtClean="0"/>
              <a:t>notiune</a:t>
            </a:r>
            <a:r>
              <a:rPr lang="en-US" smtClean="0"/>
              <a:t> </a:t>
            </a:r>
            <a:r>
              <a:rPr lang="en-US" err="1" smtClean="0"/>
              <a:t>primara</a:t>
            </a:r>
            <a:r>
              <a:rPr lang="en-US" smtClean="0"/>
              <a:t>, </a:t>
            </a:r>
            <a:r>
              <a:rPr lang="en-US" err="1" smtClean="0"/>
              <a:t>greu</a:t>
            </a:r>
            <a:r>
              <a:rPr lang="en-US" smtClean="0"/>
              <a:t> de </a:t>
            </a:r>
            <a:r>
              <a:rPr lang="en-US" err="1" smtClean="0"/>
              <a:t>definit</a:t>
            </a:r>
            <a:r>
              <a:rPr lang="en-US" smtClean="0"/>
              <a:t> </a:t>
            </a:r>
            <a:r>
              <a:rPr lang="en-US" err="1" smtClean="0"/>
              <a:t>si</a:t>
            </a:r>
            <a:r>
              <a:rPr lang="en-US" smtClean="0"/>
              <a:t> a carei existenta nu are </a:t>
            </a:r>
            <a:r>
              <a:rPr lang="en-US" err="1" smtClean="0"/>
              <a:t>nevoie</a:t>
            </a:r>
            <a:r>
              <a:rPr lang="en-US" smtClean="0"/>
              <a:t> de </a:t>
            </a:r>
            <a:r>
              <a:rPr lang="en-US" err="1" smtClean="0"/>
              <a:t>recunoasterea</a:t>
            </a:r>
            <a:r>
              <a:rPr lang="en-US" smtClean="0"/>
              <a:t> </a:t>
            </a:r>
            <a:r>
              <a:rPr lang="en-US" err="1" smtClean="0"/>
              <a:t>omului</a:t>
            </a:r>
            <a:r>
              <a:rPr lang="en-US" smtClean="0"/>
              <a:t>. </a:t>
            </a:r>
            <a:r>
              <a:rPr lang="en-US" err="1" smtClean="0"/>
              <a:t>Universul</a:t>
            </a:r>
            <a:r>
              <a:rPr lang="en-US" smtClean="0"/>
              <a:t> are la </a:t>
            </a:r>
            <a:r>
              <a:rPr lang="en-US" err="1" smtClean="0"/>
              <a:t>temelie</a:t>
            </a:r>
            <a:r>
              <a:rPr lang="en-US" smtClean="0"/>
              <a:t> in mod </a:t>
            </a:r>
            <a:r>
              <a:rPr lang="en-US" err="1" smtClean="0"/>
              <a:t>esential</a:t>
            </a:r>
            <a:r>
              <a:rPr lang="en-US" smtClean="0"/>
              <a:t> </a:t>
            </a:r>
            <a:r>
              <a:rPr lang="en-US" err="1" smtClean="0"/>
              <a:t>informatia</a:t>
            </a:r>
            <a:r>
              <a:rPr lang="en-US" smtClean="0"/>
              <a:t>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200" b="1" smtClean="0"/>
              <a:t>	</a:t>
            </a:r>
            <a:r>
              <a:rPr lang="en-US" sz="5800" b="1" smtClean="0">
                <a:solidFill>
                  <a:srgbClr val="990000"/>
                </a:solidFill>
              </a:rPr>
              <a:t>Tipul enumerare</a:t>
            </a:r>
            <a:endParaRPr lang="en-US" b="1" smtClean="0">
              <a:solidFill>
                <a:srgbClr val="990000"/>
              </a:solidFill>
            </a:endParaRPr>
          </a:p>
          <a:p>
            <a:pPr>
              <a:buNone/>
            </a:pPr>
            <a:r>
              <a:rPr lang="en-US" i="1" smtClean="0"/>
              <a:t>	public static </a:t>
            </a:r>
            <a:r>
              <a:rPr lang="en-US" i="1" smtClean="0">
                <a:solidFill>
                  <a:srgbClr val="990000"/>
                </a:solidFill>
              </a:rPr>
              <a:t>enum</a:t>
            </a:r>
            <a:r>
              <a:rPr lang="en-US" i="1" smtClean="0"/>
              <a:t> Operation {</a:t>
            </a:r>
          </a:p>
          <a:p>
            <a:pPr>
              <a:buNone/>
            </a:pPr>
            <a:r>
              <a:rPr lang="en-US" i="1" smtClean="0"/>
              <a:t>	    PLUS, MINUS, TIMES, DIVIDE;</a:t>
            </a:r>
          </a:p>
          <a:p>
            <a:pPr>
              <a:buNone/>
            </a:pPr>
            <a:r>
              <a:rPr lang="en-US" i="1" smtClean="0"/>
              <a:t>	</a:t>
            </a:r>
          </a:p>
          <a:p>
            <a:pPr>
              <a:buNone/>
            </a:pPr>
            <a:r>
              <a:rPr lang="en-US" i="1" smtClean="0"/>
              <a:t>	    // Do arithmetic op represented by this constant</a:t>
            </a:r>
          </a:p>
          <a:p>
            <a:pPr>
              <a:buNone/>
            </a:pPr>
            <a:r>
              <a:rPr lang="en-US" i="1" smtClean="0"/>
              <a:t>	</a:t>
            </a:r>
          </a:p>
          <a:p>
            <a:pPr>
              <a:buNone/>
            </a:pPr>
            <a:r>
              <a:rPr lang="en-US" i="1" smtClean="0"/>
              <a:t>	    double eval(double x, double y){</a:t>
            </a:r>
          </a:p>
          <a:p>
            <a:pPr>
              <a:buNone/>
            </a:pPr>
            <a:r>
              <a:rPr lang="en-US" i="1" smtClean="0"/>
              <a:t>	        switch(this) {</a:t>
            </a:r>
          </a:p>
          <a:p>
            <a:pPr>
              <a:buNone/>
            </a:pPr>
            <a:r>
              <a:rPr lang="en-US" i="1" smtClean="0"/>
              <a:t>	            case PLUS:   return x + y;</a:t>
            </a:r>
          </a:p>
          <a:p>
            <a:pPr>
              <a:buNone/>
            </a:pPr>
            <a:r>
              <a:rPr lang="en-US" i="1" smtClean="0"/>
              <a:t>	            case MINUS:  return x - y;</a:t>
            </a:r>
          </a:p>
          <a:p>
            <a:pPr>
              <a:buNone/>
            </a:pPr>
            <a:r>
              <a:rPr lang="en-US" i="1" smtClean="0"/>
              <a:t>	            case TIMES:  return x * y;</a:t>
            </a:r>
          </a:p>
          <a:p>
            <a:pPr>
              <a:buNone/>
            </a:pPr>
            <a:r>
              <a:rPr lang="en-US" i="1" smtClean="0"/>
              <a:t>	            case DIVIDE: return x / y;</a:t>
            </a:r>
          </a:p>
          <a:p>
            <a:pPr>
              <a:buNone/>
            </a:pPr>
            <a:r>
              <a:rPr lang="en-US" i="1" smtClean="0"/>
              <a:t>	        }</a:t>
            </a:r>
          </a:p>
          <a:p>
            <a:pPr>
              <a:buNone/>
            </a:pPr>
            <a:r>
              <a:rPr lang="en-US" i="1" smtClean="0"/>
              <a:t>	        throw new AssertionError("Unknown op: " + this);</a:t>
            </a:r>
          </a:p>
          <a:p>
            <a:pPr>
              <a:buNone/>
            </a:pPr>
            <a:r>
              <a:rPr lang="en-US" i="1" smtClean="0"/>
              <a:t>	    }</a:t>
            </a:r>
          </a:p>
          <a:p>
            <a:pPr>
              <a:buNone/>
            </a:pPr>
            <a:r>
              <a:rPr lang="en-US" i="1" smtClean="0"/>
              <a:t>	}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mtClean="0">
                <a:solidFill>
                  <a:srgbClr val="990000"/>
                </a:solidFill>
              </a:rPr>
              <a:t>	Un exemplu complet de utilizare enumerare –definire tip enumerare</a:t>
            </a:r>
          </a:p>
          <a:p>
            <a:pPr>
              <a:buNone/>
            </a:pPr>
            <a:r>
              <a:rPr lang="en-US" smtClean="0"/>
              <a:t>package enumer;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mtClean="0"/>
              <a:t>/**</a:t>
            </a:r>
          </a:p>
          <a:p>
            <a:pPr>
              <a:buNone/>
            </a:pPr>
            <a:r>
              <a:rPr lang="en-US" smtClean="0"/>
              <a:t> *</a:t>
            </a:r>
          </a:p>
          <a:p>
            <a:pPr>
              <a:buNone/>
            </a:pPr>
            <a:r>
              <a:rPr lang="en-US" smtClean="0"/>
              <a:t> * @author Administrator</a:t>
            </a:r>
          </a:p>
          <a:p>
            <a:pPr>
              <a:buNone/>
            </a:pPr>
            <a:r>
              <a:rPr lang="en-US" smtClean="0"/>
              <a:t> */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i="1" smtClean="0"/>
              <a:t>public enum ZileSapt {</a:t>
            </a:r>
          </a:p>
          <a:p>
            <a:pPr>
              <a:buNone/>
            </a:pPr>
            <a:r>
              <a:rPr lang="en-US" i="1" smtClean="0"/>
              <a:t>	    Luni, Marti,Miercuri, Joi, Vineri,Sambata,Duminica</a:t>
            </a:r>
          </a:p>
          <a:p>
            <a:pPr>
              <a:buNone/>
            </a:pPr>
            <a:r>
              <a:rPr lang="en-US" i="1" smtClean="0"/>
              <a:t>	}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881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400" smtClean="0">
                <a:solidFill>
                  <a:srgbClr val="990000"/>
                </a:solidFill>
              </a:rPr>
              <a:t>	Utilizare tip enumerare in interiorul unei clase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z="4000" smtClean="0"/>
              <a:t>	</a:t>
            </a:r>
            <a:r>
              <a:rPr lang="en-US" sz="4800" smtClean="0"/>
              <a:t>package enumer;</a:t>
            </a:r>
          </a:p>
          <a:p>
            <a:pPr>
              <a:buNone/>
            </a:pPr>
            <a:r>
              <a:rPr lang="en-US" sz="4800" smtClean="0"/>
              <a:t>	</a:t>
            </a:r>
          </a:p>
          <a:p>
            <a:pPr>
              <a:buNone/>
            </a:pPr>
            <a:r>
              <a:rPr lang="en-US" sz="4800" smtClean="0"/>
              <a:t>	</a:t>
            </a:r>
            <a:r>
              <a:rPr lang="en-US" sz="4800" i="1" smtClean="0"/>
              <a:t>public class TestEnum {</a:t>
            </a:r>
          </a:p>
          <a:p>
            <a:pPr>
              <a:buNone/>
            </a:pPr>
            <a:r>
              <a:rPr lang="en-US" sz="4800" i="1" smtClean="0"/>
              <a:t>		ZileSapt day;</a:t>
            </a:r>
          </a:p>
          <a:p>
            <a:pPr>
              <a:buNone/>
            </a:pPr>
            <a:r>
              <a:rPr lang="en-US" sz="4800" i="1" smtClean="0"/>
              <a:t>	</a:t>
            </a:r>
          </a:p>
          <a:p>
            <a:pPr>
              <a:buNone/>
            </a:pPr>
            <a:r>
              <a:rPr lang="en-US" sz="4800" i="1" smtClean="0"/>
              <a:t>		public TestEnum(ZileSapt day) {</a:t>
            </a:r>
          </a:p>
          <a:p>
            <a:pPr>
              <a:buNone/>
            </a:pPr>
            <a:r>
              <a:rPr lang="en-US" sz="4800" i="1" smtClean="0"/>
              <a:t>			this.day = day;</a:t>
            </a:r>
          </a:p>
          <a:p>
            <a:pPr>
              <a:buNone/>
            </a:pPr>
            <a:r>
              <a:rPr lang="en-US" sz="4800" i="1" smtClean="0"/>
              <a:t>		}</a:t>
            </a:r>
          </a:p>
          <a:p>
            <a:pPr>
              <a:buNone/>
            </a:pPr>
            <a:r>
              <a:rPr lang="en-US" sz="4800" i="1" smtClean="0"/>
              <a:t>	</a:t>
            </a:r>
          </a:p>
          <a:p>
            <a:pPr>
              <a:buNone/>
            </a:pPr>
            <a:r>
              <a:rPr lang="en-US" sz="4800" i="1" smtClean="0"/>
              <a:t>		public void CumEsteZiua() {</a:t>
            </a:r>
          </a:p>
          <a:p>
            <a:pPr>
              <a:buNone/>
            </a:pPr>
            <a:r>
              <a:rPr lang="en-US" sz="4800" i="1" smtClean="0"/>
              <a:t>			switch (day) {</a:t>
            </a:r>
          </a:p>
          <a:p>
            <a:pPr>
              <a:buNone/>
            </a:pPr>
            <a:r>
              <a:rPr lang="en-US" sz="4800" i="1" smtClean="0"/>
              <a:t>				case Luni: System.out.println("Luni este rau");</a:t>
            </a:r>
          </a:p>
          <a:p>
            <a:pPr>
              <a:buNone/>
            </a:pPr>
            <a:r>
              <a:rPr lang="en-US" sz="4800" i="1" smtClean="0"/>
              <a:t>						     break;</a:t>
            </a:r>
          </a:p>
          <a:p>
            <a:pPr>
              <a:buNone/>
            </a:pPr>
            <a:r>
              <a:rPr lang="en-US" sz="4800" i="1" smtClean="0"/>
              <a:t>	</a:t>
            </a:r>
          </a:p>
          <a:p>
            <a:pPr>
              <a:buNone/>
            </a:pPr>
            <a:r>
              <a:rPr lang="en-US" sz="4800" i="1" smtClean="0"/>
              <a:t>				case Vineri: System.out.println("Vineri este ma bine");</a:t>
            </a:r>
          </a:p>
          <a:p>
            <a:pPr>
              <a:buNone/>
            </a:pPr>
            <a:r>
              <a:rPr lang="en-US" sz="4800" i="1" smtClean="0"/>
              <a:t>						     break;</a:t>
            </a:r>
          </a:p>
          <a:p>
            <a:pPr>
              <a:buNone/>
            </a:pPr>
            <a:r>
              <a:rPr lang="en-US" sz="4800" i="1" smtClean="0"/>
              <a:t>	</a:t>
            </a:r>
          </a:p>
          <a:p>
            <a:pPr>
              <a:buNone/>
            </a:pPr>
            <a:r>
              <a:rPr lang="en-US" sz="4800" i="1" smtClean="0"/>
              <a:t>				case Sambata:</a:t>
            </a:r>
          </a:p>
          <a:p>
            <a:pPr>
              <a:buNone/>
            </a:pPr>
            <a:r>
              <a:rPr lang="en-US" sz="4800" i="1" smtClean="0"/>
              <a:t>				case Duminica: System.out.println("Cel mai bine este in weekend..");</a:t>
            </a:r>
          </a:p>
          <a:p>
            <a:pPr>
              <a:buNone/>
            </a:pPr>
            <a:r>
              <a:rPr lang="en-US" sz="4800" i="1" smtClean="0"/>
              <a:t>						     break;</a:t>
            </a:r>
          </a:p>
          <a:p>
            <a:pPr>
              <a:buNone/>
            </a:pPr>
            <a:r>
              <a:rPr lang="en-US" sz="4800" i="1" smtClean="0"/>
              <a:t>	</a:t>
            </a:r>
          </a:p>
          <a:p>
            <a:pPr>
              <a:buNone/>
            </a:pPr>
            <a:r>
              <a:rPr lang="en-US" sz="4800" i="1" smtClean="0"/>
              <a:t>				default:	 System.out.println("La mijloc de saptamana...asa si asa");</a:t>
            </a:r>
          </a:p>
          <a:p>
            <a:pPr>
              <a:buNone/>
            </a:pPr>
            <a:r>
              <a:rPr lang="en-US" sz="4800" i="1" smtClean="0"/>
              <a:t>						     break;</a:t>
            </a:r>
          </a:p>
          <a:p>
            <a:pPr>
              <a:buNone/>
            </a:pPr>
            <a:r>
              <a:rPr lang="en-US" sz="4800" i="1" smtClean="0"/>
              <a:t>			}</a:t>
            </a:r>
          </a:p>
          <a:p>
            <a:pPr>
              <a:buNone/>
            </a:pPr>
            <a:r>
              <a:rPr lang="en-US" sz="4800" i="1" smtClean="0"/>
              <a:t>		}</a:t>
            </a:r>
          </a:p>
          <a:p>
            <a:pPr>
              <a:buNone/>
            </a:pPr>
            <a:r>
              <a:rPr lang="en-US" sz="4800" i="1" smtClean="0"/>
              <a:t>	}</a:t>
            </a:r>
          </a:p>
          <a:p>
            <a:endParaRPr lang="en-US" sz="36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mtClean="0">
                <a:solidFill>
                  <a:srgbClr val="990000"/>
                </a:solidFill>
              </a:rPr>
              <a:t>	Testare tip enumerare</a:t>
            </a:r>
          </a:p>
          <a:p>
            <a:pPr>
              <a:buNone/>
            </a:pPr>
            <a:r>
              <a:rPr lang="en-US" smtClean="0"/>
              <a:t>	package enumer;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i="1" smtClean="0"/>
              <a:t>public class Main {</a:t>
            </a:r>
          </a:p>
          <a:p>
            <a:pPr>
              <a:buNone/>
            </a:pPr>
            <a:r>
              <a:rPr lang="en-US" i="1" smtClean="0"/>
              <a:t>		public static void main(String[] args) {</a:t>
            </a:r>
          </a:p>
          <a:p>
            <a:pPr>
              <a:buNone/>
            </a:pPr>
            <a:r>
              <a:rPr lang="en-US" i="1" smtClean="0"/>
              <a:t>		TestEnum firstDay = new TestEnum(ZileSapt.Luni);</a:t>
            </a:r>
          </a:p>
          <a:p>
            <a:pPr>
              <a:buNone/>
            </a:pPr>
            <a:r>
              <a:rPr lang="en-US" i="1" smtClean="0"/>
              <a:t>		firstDay.CumEsteZiua();</a:t>
            </a:r>
          </a:p>
          <a:p>
            <a:pPr>
              <a:buNone/>
            </a:pPr>
            <a:r>
              <a:rPr lang="en-US" i="1" smtClean="0"/>
              <a:t>		TestEnum thirdDay = new TestEnum(ZileSapt.Miercuri);</a:t>
            </a:r>
          </a:p>
          <a:p>
            <a:pPr>
              <a:buNone/>
            </a:pPr>
            <a:r>
              <a:rPr lang="en-US" i="1" smtClean="0"/>
              <a:t>		thirdDay.CumEsteZiua();</a:t>
            </a:r>
          </a:p>
          <a:p>
            <a:pPr>
              <a:buNone/>
            </a:pPr>
            <a:r>
              <a:rPr lang="en-US" i="1" smtClean="0"/>
              <a:t>		TestEnum seventhDay = new	TestEnum(ZileSapt.Duminica);</a:t>
            </a:r>
          </a:p>
          <a:p>
            <a:pPr>
              <a:buNone/>
            </a:pPr>
            <a:r>
              <a:rPr lang="en-US" i="1" smtClean="0"/>
              <a:t>		seventhDay.CumEsteZiua();</a:t>
            </a:r>
          </a:p>
          <a:p>
            <a:pPr>
              <a:buNone/>
            </a:pPr>
            <a:r>
              <a:rPr lang="en-US" i="1" smtClean="0"/>
              <a:t>	    }</a:t>
            </a:r>
          </a:p>
          <a:p>
            <a:pPr>
              <a:buNone/>
            </a:pPr>
            <a:r>
              <a:rPr lang="en-US" i="1" smtClean="0"/>
              <a:t>	</a:t>
            </a:r>
          </a:p>
          <a:p>
            <a:pPr>
              <a:buNone/>
            </a:pPr>
            <a:r>
              <a:rPr lang="en-US" i="1" smtClean="0"/>
              <a:t>	}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990000"/>
                </a:solidFill>
              </a:rPr>
              <a:t>Clasa in Java</a:t>
            </a:r>
          </a:p>
          <a:p>
            <a:r>
              <a:rPr lang="en-US" smtClean="0"/>
              <a:t>Clasa este in Java instrumentul logic cu ajutorul caruia definim tipuri de obiecte, adica acel tip de data fundamental atat pentru economia de resurse a unui program cat si pentru stilul in care este realizat programul.</a:t>
            </a:r>
          </a:p>
          <a:p>
            <a:r>
              <a:rPr lang="en-US" smtClean="0"/>
              <a:t>Povestea clasei o vom prezenta in extenso in alta prezentare.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Tipul adnotare (annotation)</a:t>
            </a:r>
          </a:p>
          <a:p>
            <a:pPr lvl="1"/>
            <a:r>
              <a:rPr lang="en-US" smtClean="0">
                <a:hlinkClick r:id="rId2"/>
              </a:rPr>
              <a:t>http://download.oracle.com/javase/tutorial/java/javaOO/annotations.html</a:t>
            </a:r>
            <a:endParaRPr lang="en-US" smtClean="0"/>
          </a:p>
          <a:p>
            <a:pPr lvl="1"/>
            <a:r>
              <a:rPr lang="en-US" smtClean="0">
                <a:hlinkClick r:id="rId3"/>
              </a:rPr>
              <a:t>http://www.eclipse.org/aspectj/doc/released/adk15notebook/annotations.html</a:t>
            </a:r>
            <a:endParaRPr lang="en-US" smtClean="0"/>
          </a:p>
          <a:p>
            <a:pPr lvl="1"/>
            <a:r>
              <a:rPr lang="en-US" smtClean="0">
                <a:hlinkClick r:id="rId4"/>
              </a:rPr>
              <a:t>http://download.oracle.com/javase/1.5.0/docs/guide/language/annotations.html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Tipul adnotare ajuta la furnizarea unor date despre program, date care nu sunt parte efectiva a programului in sens clasic. Adnotarile au cateva intrebuintari, dintre care esentiale sunt:</a:t>
            </a:r>
          </a:p>
          <a:p>
            <a:r>
              <a:rPr lang="en-US" b="1" smtClean="0"/>
              <a:t>Informatii pentru compilator </a:t>
            </a:r>
            <a:r>
              <a:rPr lang="en-US" smtClean="0"/>
              <a:t>— Adnotarile pot fi folosite de compilator pentru a detecta erori sau suprima avertismentele.</a:t>
            </a:r>
          </a:p>
          <a:p>
            <a:r>
              <a:rPr lang="en-US" b="1" smtClean="0"/>
              <a:t>Procesare in timpul compilarii sau deployment-ului</a:t>
            </a:r>
            <a:r>
              <a:rPr lang="en-US" smtClean="0"/>
              <a:t>-Mediile de programare pot procesa informatiile de adnotare pentru a genera cod, fisiere XML, s.a.m.d.</a:t>
            </a:r>
          </a:p>
          <a:p>
            <a:r>
              <a:rPr lang="en-US" b="1" smtClean="0"/>
              <a:t>Procesare Runtime </a:t>
            </a:r>
            <a:r>
              <a:rPr lang="en-US" smtClean="0"/>
              <a:t>— Anumite adnotari sunt disponibile pentru a fi consultate in timpul executiei programelor.</a:t>
            </a:r>
          </a:p>
          <a:p>
            <a:r>
              <a:rPr lang="en-US" smtClean="0"/>
              <a:t>Adnotarile se pot aplica declaratiilor diferitelor componente ale unui program (clase, date membre, metode membre, etc. 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Lucrul cu adnotari in Java presupune:</a:t>
            </a:r>
          </a:p>
          <a:p>
            <a:pPr marL="731520" lvl="1" indent="-457200">
              <a:buSzPct val="100000"/>
              <a:buFont typeface="+mj-lt"/>
              <a:buAutoNum type="arabicPeriod"/>
            </a:pPr>
            <a:r>
              <a:rPr lang="en-US" smtClean="0"/>
              <a:t>Definirea tipului de adnotare;</a:t>
            </a:r>
          </a:p>
          <a:p>
            <a:pPr marL="731520" lvl="1" indent="-457200">
              <a:buSzPct val="100000"/>
              <a:buFont typeface="+mj-lt"/>
              <a:buAutoNum type="arabicPeriod"/>
            </a:pPr>
            <a:r>
              <a:rPr lang="en-US" smtClean="0"/>
              <a:t>Utilizarea adnotarii, acolo unde este cazul.</a:t>
            </a:r>
          </a:p>
          <a:p>
            <a:pPr marL="457200" indent="-457200">
              <a:buSzPct val="100000"/>
            </a:pPr>
            <a:r>
              <a:rPr lang="en-US" smtClean="0"/>
              <a:t>Adnotarea este un fel de interfata prin intermediul careia trimitem informatii structurate mediului de programare sau executie</a:t>
            </a:r>
          </a:p>
          <a:p>
            <a:pPr marL="457200" indent="-457200">
              <a:buSzPct val="100000"/>
            </a:pPr>
            <a:r>
              <a:rPr lang="en-US" smtClean="0"/>
              <a:t>Sintaxa de definire a unui tip de adnotare:</a:t>
            </a:r>
          </a:p>
          <a:p>
            <a:pPr marL="457200" indent="-457200">
              <a:buSzPct val="100000"/>
              <a:buNone/>
            </a:pPr>
            <a:r>
              <a:rPr lang="en-US" smtClean="0"/>
              <a:t>	</a:t>
            </a:r>
            <a:r>
              <a:rPr lang="en-US" i="1" smtClean="0">
                <a:solidFill>
                  <a:srgbClr val="990000"/>
                </a:solidFill>
              </a:rPr>
              <a:t>@interface</a:t>
            </a:r>
            <a:r>
              <a:rPr lang="en-US" i="1" smtClean="0"/>
              <a:t> AdnotareaMea { </a:t>
            </a:r>
          </a:p>
          <a:p>
            <a:pPr marL="457200" indent="-457200">
              <a:buSzPct val="100000"/>
              <a:buNone/>
            </a:pPr>
            <a:r>
              <a:rPr lang="en-US" i="1" smtClean="0"/>
              <a:t>		String author(); </a:t>
            </a:r>
          </a:p>
          <a:p>
            <a:pPr marL="457200" indent="-457200">
              <a:buSzPct val="100000"/>
              <a:buNone/>
            </a:pPr>
            <a:r>
              <a:rPr lang="en-US" i="1" smtClean="0"/>
              <a:t>		String date(); </a:t>
            </a:r>
          </a:p>
          <a:p>
            <a:pPr marL="457200" indent="-457200">
              <a:buSzPct val="100000"/>
              <a:buNone/>
            </a:pPr>
            <a:r>
              <a:rPr lang="en-US" i="1" smtClean="0"/>
              <a:t>		int currentRevision() default 1; </a:t>
            </a:r>
          </a:p>
          <a:p>
            <a:pPr marL="457200" indent="-457200">
              <a:buSzPct val="100000"/>
              <a:buNone/>
            </a:pPr>
            <a:r>
              <a:rPr lang="en-US" i="1" smtClean="0"/>
              <a:t>		String lastModified() default "N/A"; </a:t>
            </a:r>
          </a:p>
          <a:p>
            <a:pPr marL="457200" indent="-457200">
              <a:buSzPct val="100000"/>
              <a:buNone/>
            </a:pPr>
            <a:r>
              <a:rPr lang="en-US" i="1" smtClean="0"/>
              <a:t>		String lastModifiedBy() default "N/A"; </a:t>
            </a:r>
          </a:p>
          <a:p>
            <a:pPr marL="457200" indent="-457200">
              <a:buSzPct val="100000"/>
              <a:buNone/>
            </a:pPr>
            <a:r>
              <a:rPr lang="en-US" i="1" smtClean="0"/>
              <a:t>		String[] reviewers(); // Note use of array }</a:t>
            </a:r>
          </a:p>
          <a:p>
            <a:pPr marL="731520" lvl="1" indent="-457200">
              <a:buSzPct val="10000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Autofit/>
          </a:bodyPr>
          <a:lstStyle/>
          <a:p>
            <a:r>
              <a:rPr lang="en-US" sz="1400" u="sng" smtClean="0">
                <a:solidFill>
                  <a:srgbClr val="990000"/>
                </a:solidFill>
                <a:latin typeface="Lucida Sans" pitchFamily="34" charset="0"/>
              </a:rPr>
              <a:t>Utilizare adnotare</a:t>
            </a:r>
            <a:endParaRPr lang="en-US" sz="800" u="sng" smtClean="0">
              <a:solidFill>
                <a:srgbClr val="990000"/>
              </a:solidFill>
              <a:latin typeface="Lucida Sans" pitchFamily="34" charset="0"/>
            </a:endParaRPr>
          </a:p>
          <a:p>
            <a:r>
              <a:rPr lang="en-US" sz="800" smtClean="0">
                <a:latin typeface="Lucida Sans" pitchFamily="34" charset="0"/>
              </a:rPr>
              <a:t>import java.lang.annotation.*; </a:t>
            </a:r>
          </a:p>
          <a:p>
            <a:r>
              <a:rPr lang="en-US" sz="800" smtClean="0">
                <a:latin typeface="Lucida Sans" pitchFamily="34" charset="0"/>
              </a:rPr>
              <a:t>import java.lang.reflect.*; </a:t>
            </a:r>
          </a:p>
          <a:p>
            <a:r>
              <a:rPr lang="en-US" sz="800" smtClean="0">
                <a:latin typeface="Lucida Sans" pitchFamily="34" charset="0"/>
              </a:rPr>
              <a:t> </a:t>
            </a:r>
          </a:p>
          <a:p>
            <a:r>
              <a:rPr lang="en-US" sz="800" smtClean="0">
                <a:latin typeface="Lucida Sans" pitchFamily="34" charset="0"/>
              </a:rPr>
              <a:t>@Documented</a:t>
            </a:r>
          </a:p>
          <a:p>
            <a:r>
              <a:rPr lang="en-US" sz="800" smtClean="0">
                <a:latin typeface="Lucida Sans" pitchFamily="34" charset="0"/>
              </a:rPr>
              <a:t>@Retention(RetentionPolicy.RUNTIME)  </a:t>
            </a:r>
          </a:p>
          <a:p>
            <a:r>
              <a:rPr lang="en-US" sz="800" smtClean="0">
                <a:latin typeface="Lucida Sans" pitchFamily="34" charset="0"/>
              </a:rPr>
              <a:t>@interface Adnotare {</a:t>
            </a:r>
          </a:p>
          <a:p>
            <a:r>
              <a:rPr lang="en-US" sz="800" smtClean="0">
                <a:latin typeface="Lucida Sans" pitchFamily="34" charset="0"/>
              </a:rPr>
              <a:t>  String Autor();</a:t>
            </a:r>
          </a:p>
          <a:p>
            <a:r>
              <a:rPr lang="en-US" sz="800" smtClean="0">
                <a:latin typeface="Lucida Sans" pitchFamily="34" charset="0"/>
              </a:rPr>
              <a:t>  String data();</a:t>
            </a:r>
          </a:p>
          <a:p>
            <a:r>
              <a:rPr lang="en-US" sz="800" smtClean="0">
                <a:latin typeface="Lucida Sans" pitchFamily="34" charset="0"/>
              </a:rPr>
              <a:t>}</a:t>
            </a:r>
          </a:p>
          <a:p>
            <a:r>
              <a:rPr lang="en-US" sz="800" smtClean="0">
                <a:latin typeface="Lucida Sans" pitchFamily="34" charset="0"/>
              </a:rPr>
              <a:t> </a:t>
            </a:r>
          </a:p>
          <a:p>
            <a:r>
              <a:rPr lang="en-US" sz="800" smtClean="0">
                <a:latin typeface="Lucida Sans" pitchFamily="34" charset="0"/>
              </a:rPr>
              <a:t>public class Main {</a:t>
            </a:r>
          </a:p>
          <a:p>
            <a:r>
              <a:rPr lang="en-US" sz="800" smtClean="0">
                <a:latin typeface="Lucida Sans" pitchFamily="34" charset="0"/>
              </a:rPr>
              <a:t> </a:t>
            </a:r>
          </a:p>
          <a:p>
            <a:r>
              <a:rPr lang="en-US" sz="800" smtClean="0">
                <a:latin typeface="Lucida Sans" pitchFamily="34" charset="0"/>
              </a:rPr>
              <a:t>  // Adnotare metoda folosind un marker.</a:t>
            </a:r>
          </a:p>
          <a:p>
            <a:r>
              <a:rPr lang="en-US" sz="800" smtClean="0">
                <a:latin typeface="Lucida Sans" pitchFamily="34" charset="0"/>
              </a:rPr>
              <a:t>  @Adnotare(Autor="Dorin Bocu",data="15-03-2011")</a:t>
            </a:r>
          </a:p>
          <a:p>
            <a:r>
              <a:rPr lang="en-US" sz="800" smtClean="0">
                <a:latin typeface="Lucida Sans" pitchFamily="34" charset="0"/>
              </a:rPr>
              <a:t>  public static void myMeth() { </a:t>
            </a:r>
          </a:p>
          <a:p>
            <a:r>
              <a:rPr lang="en-US" sz="800" smtClean="0">
                <a:latin typeface="Lucida Sans" pitchFamily="34" charset="0"/>
              </a:rPr>
              <a:t>   Main ob = new Main();</a:t>
            </a:r>
          </a:p>
          <a:p>
            <a:r>
              <a:rPr lang="en-US" sz="800" smtClean="0">
                <a:latin typeface="Lucida Sans" pitchFamily="34" charset="0"/>
              </a:rPr>
              <a:t> </a:t>
            </a:r>
          </a:p>
          <a:p>
            <a:r>
              <a:rPr lang="en-US" sz="800" smtClean="0">
                <a:latin typeface="Lucida Sans" pitchFamily="34" charset="0"/>
              </a:rPr>
              <a:t>    try { </a:t>
            </a:r>
          </a:p>
          <a:p>
            <a:r>
              <a:rPr lang="en-US" sz="800" smtClean="0">
                <a:latin typeface="Lucida Sans" pitchFamily="34" charset="0"/>
              </a:rPr>
              <a:t>      Method m = ob.getClass().getMethod("myMeth"); </a:t>
            </a:r>
          </a:p>
          <a:p>
            <a:r>
              <a:rPr lang="en-US" sz="800" smtClean="0">
                <a:latin typeface="Lucida Sans" pitchFamily="34" charset="0"/>
              </a:rPr>
              <a:t> </a:t>
            </a:r>
          </a:p>
          <a:p>
            <a:r>
              <a:rPr lang="en-US" sz="800" smtClean="0">
                <a:latin typeface="Lucida Sans" pitchFamily="34" charset="0"/>
              </a:rPr>
              <a:t>      Adnotare adno = m.getAnnotation(Adnotare.class);</a:t>
            </a:r>
          </a:p>
          <a:p>
            <a:r>
              <a:rPr lang="en-US" sz="800" smtClean="0">
                <a:latin typeface="Lucida Sans" pitchFamily="34" charset="0"/>
              </a:rPr>
              <a:t> </a:t>
            </a:r>
          </a:p>
          <a:p>
            <a:r>
              <a:rPr lang="en-US" sz="800" smtClean="0">
                <a:latin typeface="Lucida Sans" pitchFamily="34" charset="0"/>
              </a:rPr>
              <a:t>      System.out.println(adno.data()); // displays 100</a:t>
            </a:r>
          </a:p>
          <a:p>
            <a:r>
              <a:rPr lang="en-US" sz="800" smtClean="0">
                <a:latin typeface="Lucida Sans" pitchFamily="34" charset="0"/>
              </a:rPr>
              <a:t> </a:t>
            </a:r>
          </a:p>
          <a:p>
            <a:r>
              <a:rPr lang="en-US" sz="800" smtClean="0">
                <a:latin typeface="Lucida Sans" pitchFamily="34" charset="0"/>
              </a:rPr>
              <a:t>    } catch (NoSuchMethodException exc) { </a:t>
            </a:r>
          </a:p>
          <a:p>
            <a:r>
              <a:rPr lang="en-US" sz="800" smtClean="0">
                <a:latin typeface="Lucida Sans" pitchFamily="34" charset="0"/>
              </a:rPr>
              <a:t>       System.out.println("Method Not Found."); </a:t>
            </a:r>
          </a:p>
          <a:p>
            <a:r>
              <a:rPr lang="en-US" sz="800" smtClean="0">
                <a:latin typeface="Lucida Sans" pitchFamily="34" charset="0"/>
              </a:rPr>
              <a:t>    } </a:t>
            </a:r>
          </a:p>
          <a:p>
            <a:r>
              <a:rPr lang="en-US" sz="800" smtClean="0">
                <a:latin typeface="Lucida Sans" pitchFamily="34" charset="0"/>
              </a:rPr>
              <a:t>  } </a:t>
            </a:r>
          </a:p>
          <a:p>
            <a:r>
              <a:rPr lang="en-US" sz="800" smtClean="0">
                <a:latin typeface="Lucida Sans" pitchFamily="34" charset="0"/>
              </a:rPr>
              <a:t> </a:t>
            </a:r>
          </a:p>
          <a:p>
            <a:r>
              <a:rPr lang="en-US" sz="800" smtClean="0">
                <a:latin typeface="Lucida Sans" pitchFamily="34" charset="0"/>
              </a:rPr>
              <a:t>  public static void main(String args[]) { </a:t>
            </a:r>
          </a:p>
          <a:p>
            <a:r>
              <a:rPr lang="en-US" sz="800" smtClean="0">
                <a:latin typeface="Lucida Sans" pitchFamily="34" charset="0"/>
              </a:rPr>
              <a:t>    myMeth(); </a:t>
            </a:r>
          </a:p>
          <a:p>
            <a:r>
              <a:rPr lang="en-US" sz="800" smtClean="0">
                <a:latin typeface="Lucida Sans" pitchFamily="34" charset="0"/>
              </a:rPr>
              <a:t>  } </a:t>
            </a:r>
          </a:p>
          <a:p>
            <a:r>
              <a:rPr lang="en-US" sz="800" smtClean="0">
                <a:latin typeface="Lucida Sans" pitchFamily="34" charset="0"/>
              </a:rPr>
              <a:t>}</a:t>
            </a:r>
            <a:endParaRPr lang="en-US" sz="80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>
                <a:solidFill>
                  <a:srgbClr val="990000"/>
                </a:solidFill>
              </a:rPr>
              <a:t>	Clase wrapper pentru tipurile fundamentale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sz="1800" smtClean="0">
                <a:hlinkClick r:id="rId2"/>
              </a:rPr>
              <a:t>http://download.oracle.com/javase/tutorial/java/data/numberclasses.html</a:t>
            </a:r>
            <a:endParaRPr lang="en-US" sz="1800" smtClean="0"/>
          </a:p>
          <a:p>
            <a:pPr>
              <a:buNone/>
            </a:pPr>
            <a:r>
              <a:rPr lang="en-US" smtClean="0"/>
              <a:t>	</a:t>
            </a:r>
            <a:endParaRPr lang="en-US"/>
          </a:p>
        </p:txBody>
      </p:sp>
      <p:pic>
        <p:nvPicPr>
          <p:cNvPr id="5" name="Picture 4" descr="Wrapp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640" y="2516718"/>
            <a:ext cx="7004720" cy="39616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	In </a:t>
            </a:r>
            <a:r>
              <a:rPr lang="en-US" err="1" smtClean="0"/>
              <a:t>fata</a:t>
            </a:r>
            <a:r>
              <a:rPr lang="en-US" smtClean="0"/>
              <a:t> </a:t>
            </a:r>
            <a:r>
              <a:rPr lang="en-US" err="1" smtClean="0"/>
              <a:t>neputintei</a:t>
            </a:r>
            <a:r>
              <a:rPr lang="en-US" smtClean="0"/>
              <a:t> de a </a:t>
            </a:r>
            <a:r>
              <a:rPr lang="en-US" err="1" smtClean="0"/>
              <a:t>manevra</a:t>
            </a:r>
            <a:r>
              <a:rPr lang="en-US" smtClean="0"/>
              <a:t> </a:t>
            </a:r>
            <a:r>
              <a:rPr lang="en-US" err="1" smtClean="0"/>
              <a:t>informatia</a:t>
            </a:r>
            <a:r>
              <a:rPr lang="en-US" smtClean="0"/>
              <a:t> </a:t>
            </a:r>
            <a:r>
              <a:rPr lang="en-US" err="1" smtClean="0"/>
              <a:t>omul</a:t>
            </a:r>
            <a:r>
              <a:rPr lang="en-US" smtClean="0"/>
              <a:t> a </a:t>
            </a:r>
            <a:r>
              <a:rPr lang="en-US" err="1" smtClean="0"/>
              <a:t>inventat</a:t>
            </a:r>
            <a:r>
              <a:rPr lang="en-US" smtClean="0"/>
              <a:t> </a:t>
            </a:r>
            <a:r>
              <a:rPr lang="en-US" err="1" smtClean="0"/>
              <a:t>datele</a:t>
            </a:r>
            <a:r>
              <a:rPr lang="en-US" smtClean="0"/>
              <a:t>. </a:t>
            </a:r>
            <a:r>
              <a:rPr lang="en-US" err="1" smtClean="0"/>
              <a:t>Distanta</a:t>
            </a:r>
            <a:r>
              <a:rPr lang="en-US" smtClean="0"/>
              <a:t> </a:t>
            </a:r>
            <a:r>
              <a:rPr lang="en-US" err="1" smtClean="0"/>
              <a:t>dintre</a:t>
            </a:r>
            <a:r>
              <a:rPr lang="en-US" smtClean="0"/>
              <a:t> date </a:t>
            </a:r>
            <a:r>
              <a:rPr lang="en-US" err="1" smtClean="0"/>
              <a:t>si</a:t>
            </a:r>
            <a:r>
              <a:rPr lang="en-US" smtClean="0"/>
              <a:t> </a:t>
            </a:r>
            <a:r>
              <a:rPr lang="en-US" err="1" smtClean="0"/>
              <a:t>informatie</a:t>
            </a:r>
            <a:r>
              <a:rPr lang="en-US" smtClean="0"/>
              <a:t> </a:t>
            </a:r>
            <a:r>
              <a:rPr lang="en-US" err="1" smtClean="0"/>
              <a:t>este</a:t>
            </a:r>
            <a:r>
              <a:rPr lang="en-US" smtClean="0"/>
              <a:t>, </a:t>
            </a:r>
            <a:r>
              <a:rPr lang="en-US" err="1" smtClean="0"/>
              <a:t>oarecum</a:t>
            </a:r>
            <a:r>
              <a:rPr lang="en-US" smtClean="0"/>
              <a:t>, </a:t>
            </a:r>
            <a:r>
              <a:rPr lang="en-US" err="1" smtClean="0"/>
              <a:t>reflectarea</a:t>
            </a:r>
            <a:r>
              <a:rPr lang="en-US" smtClean="0"/>
              <a:t> in </a:t>
            </a:r>
            <a:r>
              <a:rPr lang="en-US" err="1" smtClean="0"/>
              <a:t>oglinda</a:t>
            </a:r>
            <a:r>
              <a:rPr lang="en-US" smtClean="0"/>
              <a:t> </a:t>
            </a:r>
            <a:r>
              <a:rPr lang="en-US" err="1" smtClean="0"/>
              <a:t>cunoasterii</a:t>
            </a:r>
            <a:r>
              <a:rPr lang="en-US" smtClean="0"/>
              <a:t> a </a:t>
            </a:r>
            <a:r>
              <a:rPr lang="en-US" err="1" smtClean="0"/>
              <a:t>distantei</a:t>
            </a:r>
            <a:r>
              <a:rPr lang="en-US" smtClean="0"/>
              <a:t> </a:t>
            </a:r>
            <a:r>
              <a:rPr lang="en-US" err="1" smtClean="0"/>
              <a:t>dintre</a:t>
            </a:r>
            <a:r>
              <a:rPr lang="en-US" smtClean="0"/>
              <a:t> </a:t>
            </a:r>
            <a:r>
              <a:rPr lang="en-US" err="1" smtClean="0"/>
              <a:t>inteligenta</a:t>
            </a:r>
            <a:r>
              <a:rPr lang="en-US" smtClean="0"/>
              <a:t> </a:t>
            </a:r>
            <a:r>
              <a:rPr lang="en-US" err="1" smtClean="0"/>
              <a:t>naturala</a:t>
            </a:r>
            <a:r>
              <a:rPr lang="en-US" smtClean="0"/>
              <a:t> </a:t>
            </a:r>
            <a:r>
              <a:rPr lang="en-US" err="1" smtClean="0"/>
              <a:t>si</a:t>
            </a:r>
            <a:r>
              <a:rPr lang="en-US" smtClean="0"/>
              <a:t> </a:t>
            </a:r>
            <a:r>
              <a:rPr lang="en-US" err="1" smtClean="0"/>
              <a:t>inteligenta</a:t>
            </a:r>
            <a:r>
              <a:rPr lang="en-US" smtClean="0"/>
              <a:t> </a:t>
            </a:r>
            <a:r>
              <a:rPr lang="en-US" err="1" smtClean="0"/>
              <a:t>artificiala</a:t>
            </a:r>
            <a:r>
              <a:rPr lang="en-US" smtClean="0"/>
              <a:t>.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Asa</a:t>
            </a:r>
            <a:r>
              <a:rPr lang="en-US" smtClean="0"/>
              <a:t> cum </a:t>
            </a:r>
            <a:r>
              <a:rPr lang="en-US" err="1" smtClean="0"/>
              <a:t>inteligenta</a:t>
            </a:r>
            <a:r>
              <a:rPr lang="en-US" smtClean="0"/>
              <a:t> </a:t>
            </a:r>
            <a:r>
              <a:rPr lang="en-US" err="1" smtClean="0"/>
              <a:t>artificiala</a:t>
            </a:r>
            <a:r>
              <a:rPr lang="en-US" smtClean="0"/>
              <a:t> </a:t>
            </a:r>
            <a:r>
              <a:rPr lang="en-US" err="1" smtClean="0"/>
              <a:t>spera</a:t>
            </a:r>
            <a:r>
              <a:rPr lang="en-US" smtClean="0"/>
              <a:t> la </a:t>
            </a:r>
            <a:r>
              <a:rPr lang="en-US" err="1" smtClean="0"/>
              <a:t>ziua</a:t>
            </a:r>
            <a:r>
              <a:rPr lang="en-US" smtClean="0"/>
              <a:t> in care se </a:t>
            </a:r>
            <a:r>
              <a:rPr lang="en-US" err="1" smtClean="0"/>
              <a:t>va</a:t>
            </a:r>
            <a:r>
              <a:rPr lang="en-US" smtClean="0"/>
              <a:t> </a:t>
            </a:r>
            <a:r>
              <a:rPr lang="en-US" err="1" smtClean="0"/>
              <a:t>apropia</a:t>
            </a:r>
            <a:r>
              <a:rPr lang="en-US" smtClean="0"/>
              <a:t> </a:t>
            </a:r>
            <a:r>
              <a:rPr lang="en-US" err="1" smtClean="0"/>
              <a:t>oricat</a:t>
            </a:r>
            <a:r>
              <a:rPr lang="en-US" smtClean="0"/>
              <a:t> de </a:t>
            </a:r>
            <a:r>
              <a:rPr lang="en-US" err="1" smtClean="0"/>
              <a:t>mult</a:t>
            </a:r>
            <a:r>
              <a:rPr lang="en-US" smtClean="0"/>
              <a:t> de </a:t>
            </a:r>
            <a:r>
              <a:rPr lang="en-US" err="1" smtClean="0"/>
              <a:t>inteligenta</a:t>
            </a:r>
            <a:r>
              <a:rPr lang="en-US" smtClean="0"/>
              <a:t> </a:t>
            </a:r>
            <a:r>
              <a:rPr lang="en-US" err="1" smtClean="0"/>
              <a:t>naturala</a:t>
            </a:r>
            <a:r>
              <a:rPr lang="en-US" smtClean="0"/>
              <a:t>, </a:t>
            </a:r>
            <a:r>
              <a:rPr lang="en-US" err="1" smtClean="0"/>
              <a:t>si</a:t>
            </a:r>
            <a:r>
              <a:rPr lang="en-US" smtClean="0"/>
              <a:t> </a:t>
            </a:r>
            <a:r>
              <a:rPr lang="en-US" err="1" smtClean="0"/>
              <a:t>datele</a:t>
            </a:r>
            <a:r>
              <a:rPr lang="en-US" smtClean="0"/>
              <a:t> “</a:t>
            </a:r>
            <a:r>
              <a:rPr lang="en-US" err="1" smtClean="0"/>
              <a:t>viseaza</a:t>
            </a:r>
            <a:r>
              <a:rPr lang="en-US" smtClean="0"/>
              <a:t>”, </a:t>
            </a:r>
            <a:r>
              <a:rPr lang="en-US" err="1" smtClean="0"/>
              <a:t>metaforic</a:t>
            </a:r>
            <a:r>
              <a:rPr lang="en-US" smtClean="0"/>
              <a:t> </a:t>
            </a:r>
            <a:r>
              <a:rPr lang="en-US" err="1" smtClean="0"/>
              <a:t>vorbind</a:t>
            </a:r>
            <a:r>
              <a:rPr lang="en-US" smtClean="0"/>
              <a:t>, la </a:t>
            </a:r>
            <a:r>
              <a:rPr lang="en-US" err="1" smtClean="0"/>
              <a:t>ziua</a:t>
            </a:r>
            <a:r>
              <a:rPr lang="en-US" smtClean="0"/>
              <a:t> in care se </a:t>
            </a:r>
            <a:r>
              <a:rPr lang="en-US" err="1" smtClean="0"/>
              <a:t>vor</a:t>
            </a:r>
            <a:r>
              <a:rPr lang="en-US" smtClean="0"/>
              <a:t>  </a:t>
            </a:r>
            <a:r>
              <a:rPr lang="en-US" err="1" smtClean="0"/>
              <a:t>pozitiona</a:t>
            </a:r>
            <a:r>
              <a:rPr lang="en-US" smtClean="0"/>
              <a:t> cat </a:t>
            </a:r>
            <a:r>
              <a:rPr lang="en-US" err="1" smtClean="0"/>
              <a:t>mai</a:t>
            </a:r>
            <a:r>
              <a:rPr lang="en-US" smtClean="0"/>
              <a:t> </a:t>
            </a:r>
            <a:r>
              <a:rPr lang="en-US" err="1" smtClean="0"/>
              <a:t>corect</a:t>
            </a:r>
            <a:r>
              <a:rPr lang="en-US" smtClean="0"/>
              <a:t> </a:t>
            </a:r>
            <a:r>
              <a:rPr lang="en-US" err="1" smtClean="0"/>
              <a:t>fata</a:t>
            </a:r>
            <a:r>
              <a:rPr lang="en-US" smtClean="0"/>
              <a:t> de </a:t>
            </a:r>
            <a:r>
              <a:rPr lang="en-US" err="1" smtClean="0"/>
              <a:t>semantica</a:t>
            </a:r>
            <a:r>
              <a:rPr lang="en-US" smtClean="0"/>
              <a:t> </a:t>
            </a:r>
            <a:r>
              <a:rPr lang="en-US" err="1" smtClean="0"/>
              <a:t>notiunii</a:t>
            </a:r>
            <a:r>
              <a:rPr lang="en-US" smtClean="0"/>
              <a:t> de </a:t>
            </a:r>
            <a:r>
              <a:rPr lang="en-US" err="1" smtClean="0"/>
              <a:t>infornatie</a:t>
            </a:r>
            <a:r>
              <a:rPr lang="en-US" smtClean="0"/>
              <a:t>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/>
          <a:lstStyle/>
          <a:p>
            <a:r>
              <a:rPr lang="en-US" sz="2400" smtClean="0"/>
              <a:t>Prezentare sintetica a clasei wrapper </a:t>
            </a:r>
            <a:r>
              <a:rPr lang="en-US" sz="2400" b="1" smtClean="0"/>
              <a:t>java.lang.Integer</a:t>
            </a:r>
          </a:p>
          <a:p>
            <a:endParaRPr lang="en-US" b="1" smtClean="0"/>
          </a:p>
          <a:p>
            <a:endParaRPr lang="en-US" b="1" smtClean="0"/>
          </a:p>
          <a:p>
            <a:endParaRPr lang="en-US" sz="2000" b="1" smtClean="0"/>
          </a:p>
          <a:p>
            <a:r>
              <a:rPr lang="en-US" sz="2000" b="1" smtClean="0"/>
              <a:t>Metode uzuale</a:t>
            </a:r>
          </a:p>
          <a:p>
            <a:pPr>
              <a:buNone/>
            </a:pP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8" y="2071678"/>
          <a:ext cx="814393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063"/>
                <a:gridCol w="5324869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smtClean="0">
                          <a:solidFill>
                            <a:schemeClr val="tx1"/>
                          </a:solidFill>
                        </a:rPr>
                        <a:t>Constructor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solidFill>
                            <a:schemeClr val="tx1"/>
                          </a:solidFill>
                        </a:rPr>
                        <a:t>Responsabilitati</a:t>
                      </a:r>
                    </a:p>
                  </a:txBody>
                  <a:tcP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Integer(</a:t>
                      </a:r>
                      <a:r>
                        <a:rPr lang="en-US" sz="1600" i="1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Construieste o instanta a clasei Integer pe baza parametrului </a:t>
                      </a:r>
                      <a:r>
                        <a:rPr lang="en-US" sz="1600" i="1" smtClean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Integer(</a:t>
                      </a:r>
                      <a:r>
                        <a:rPr lang="en-US" sz="1600" i="1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Construie</a:t>
                      </a: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ste o instanta a clasei Integer pe baza valorii continuta in paramerul s de tip String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57158" y="3929066"/>
          <a:ext cx="8143932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smtClean="0">
                          <a:solidFill>
                            <a:schemeClr val="tx1"/>
                          </a:solidFill>
                        </a:rPr>
                        <a:t>Metoda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solidFill>
                            <a:schemeClr val="tx1"/>
                          </a:solidFill>
                        </a:rPr>
                        <a:t>Tipul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solidFill>
                            <a:schemeClr val="tx1"/>
                          </a:solidFill>
                        </a:rPr>
                        <a:t>Responsabilitate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intValue()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Instanta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Returneaza o reprezentare</a:t>
                      </a:r>
                      <a:r>
                        <a:rPr lang="en-US" sz="120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i="1" baseline="0" smtClean="0">
                          <a:solidFill>
                            <a:schemeClr val="tx1"/>
                          </a:solidFill>
                        </a:rPr>
                        <a:t>int</a:t>
                      </a:r>
                      <a:r>
                        <a:rPr lang="en-US" sz="1200" baseline="0" smtClean="0">
                          <a:solidFill>
                            <a:schemeClr val="tx1"/>
                          </a:solidFill>
                        </a:rPr>
                        <a:t> a obiectului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toString()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Instanta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Returneaza o reprezentare String a obiectului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valueOf(s)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Static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Returneaza obiectul de tip </a:t>
                      </a:r>
                      <a:r>
                        <a:rPr lang="en-US" sz="1200" i="1" smtClean="0">
                          <a:solidFill>
                            <a:schemeClr val="tx1"/>
                          </a:solidFill>
                        </a:rPr>
                        <a:t>Integer</a:t>
                      </a:r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 corespunzator valorii reprezentata ca sir de caractere</a:t>
                      </a:r>
                      <a:r>
                        <a:rPr lang="en-US" sz="1200" baseline="0" smtClean="0">
                          <a:solidFill>
                            <a:schemeClr val="tx1"/>
                          </a:solidFill>
                        </a:rPr>
                        <a:t> in </a:t>
                      </a:r>
                      <a:r>
                        <a:rPr lang="en-US" sz="1200" i="1" baseline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US" sz="120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parseInt(s)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Static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Returneaza un </a:t>
                      </a:r>
                      <a:r>
                        <a:rPr lang="en-US" sz="1200" i="1" smtClean="0">
                          <a:solidFill>
                            <a:schemeClr val="tx1"/>
                          </a:solidFill>
                        </a:rPr>
                        <a:t>int</a:t>
                      </a:r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 corespunzator valorii reprezntata de </a:t>
                      </a:r>
                      <a:r>
                        <a:rPr lang="en-US" sz="1200" i="1" smtClean="0">
                          <a:solidFill>
                            <a:schemeClr val="tx1"/>
                          </a:solidFill>
                        </a:rPr>
                        <a:t>String</a:t>
                      </a:r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-ul </a:t>
                      </a:r>
                      <a:r>
                        <a:rPr lang="en-US" sz="1200" i="1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US" sz="120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Operatori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smtClean="0"/>
              <a:t>Operatorul de atribuire</a:t>
            </a:r>
            <a:r>
              <a:rPr lang="en-US" smtClean="0"/>
              <a:t>: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b="1" smtClean="0"/>
              <a:t>=</a:t>
            </a:r>
          </a:p>
          <a:p>
            <a:pPr>
              <a:buNone/>
            </a:pPr>
            <a:r>
              <a:rPr lang="en-US" smtClean="0"/>
              <a:t>	Desi trece neobservat, operatorul de atribuire este fundamental pentru programarea procedurala, care pare a fi tipul de programare cel mai apropiat de stilul de gandire si operare al omului.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Operatori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smtClean="0"/>
              <a:t>Operatori aritmetici: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b="1" smtClean="0"/>
              <a:t>+</a:t>
            </a:r>
            <a:r>
              <a:rPr lang="en-US" smtClean="0"/>
              <a:t> 	Adunare (se poate folosi si la concatenarea sirurilor de caractere); 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b="1" smtClean="0"/>
              <a:t>-</a:t>
            </a:r>
            <a:r>
              <a:rPr lang="en-US" smtClean="0"/>
              <a:t> 	Scadere; 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b="1" smtClean="0"/>
              <a:t>*</a:t>
            </a:r>
            <a:r>
              <a:rPr lang="en-US" smtClean="0"/>
              <a:t> 	Inmultire; 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b="1" smtClean="0"/>
              <a:t>/</a:t>
            </a:r>
            <a:r>
              <a:rPr lang="en-US" smtClean="0"/>
              <a:t> 	Impartire; 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b="1" smtClean="0"/>
              <a:t>%</a:t>
            </a:r>
            <a:r>
              <a:rPr lang="en-US" smtClean="0"/>
              <a:t> 	Clasa de resturi modulo.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Operatori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smtClean="0"/>
              <a:t>Operatori unari:</a:t>
            </a:r>
          </a:p>
          <a:p>
            <a:r>
              <a:rPr lang="en-US" smtClean="0"/>
              <a:t>+ Operatorul unar plus; indica valoarea pozitiva a unui numar sau a unei expresii; </a:t>
            </a:r>
          </a:p>
          <a:p>
            <a:r>
              <a:rPr lang="en-US" smtClean="0"/>
              <a:t>- Operatorul unar minus; aplica semnul minus unei expresii; </a:t>
            </a:r>
          </a:p>
          <a:p>
            <a:r>
              <a:rPr lang="en-US" smtClean="0"/>
              <a:t>++ Operatorul de incrementare cu o unitate a unui contor ordinal; </a:t>
            </a:r>
          </a:p>
          <a:p>
            <a:r>
              <a:rPr lang="en-US" smtClean="0"/>
              <a:t>-- Operatorul de decrementare cu o unitate a unui contor ordinal; </a:t>
            </a:r>
          </a:p>
          <a:p>
            <a:r>
              <a:rPr lang="en-US" smtClean="0"/>
              <a:t>! Operatorul de complementare logica a unei valori booleene.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Operatori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smtClean="0"/>
              <a:t>Operatori relationali</a:t>
            </a:r>
          </a:p>
          <a:p>
            <a:r>
              <a:rPr lang="en-US" smtClean="0"/>
              <a:t>== 	Egal cu </a:t>
            </a:r>
          </a:p>
          <a:p>
            <a:r>
              <a:rPr lang="en-US" smtClean="0"/>
              <a:t>!= 	Nu este egal cu </a:t>
            </a:r>
          </a:p>
          <a:p>
            <a:r>
              <a:rPr lang="en-US" smtClean="0"/>
              <a:t>&gt; 	Mai mare decat </a:t>
            </a:r>
          </a:p>
          <a:p>
            <a:r>
              <a:rPr lang="en-US" smtClean="0"/>
              <a:t>&gt;= 	Mai mare sau egal cu </a:t>
            </a:r>
          </a:p>
          <a:p>
            <a:r>
              <a:rPr lang="en-US" smtClean="0"/>
              <a:t>&lt; 	Mai mic decat</a:t>
            </a:r>
          </a:p>
          <a:p>
            <a:r>
              <a:rPr lang="en-US" smtClean="0"/>
              <a:t>&lt;= 	Mai mic sau egal cu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Operatori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smtClean="0"/>
              <a:t>Operatori conditionali</a:t>
            </a:r>
          </a:p>
          <a:p>
            <a:pPr>
              <a:buNone/>
            </a:pPr>
            <a:r>
              <a:rPr lang="en-US" smtClean="0"/>
              <a:t>	&amp;&amp; 		AND </a:t>
            </a:r>
          </a:p>
          <a:p>
            <a:pPr>
              <a:buNone/>
            </a:pPr>
            <a:r>
              <a:rPr lang="en-US" smtClean="0"/>
              <a:t>	|| 		OR </a:t>
            </a:r>
          </a:p>
          <a:p>
            <a:pPr>
              <a:buNone/>
            </a:pPr>
            <a:r>
              <a:rPr lang="en-US" smtClean="0"/>
              <a:t>	? : 		Prescurtare pentru enuntul if-then-else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mtClean="0"/>
              <a:t>	Exemplu de utilizare a celui de-al treilea operator:</a:t>
            </a:r>
          </a:p>
          <a:p>
            <a:pPr>
              <a:buNone/>
            </a:pPr>
            <a:endParaRPr lang="en-US" i="1" smtClean="0"/>
          </a:p>
          <a:p>
            <a:pPr>
              <a:buNone/>
            </a:pPr>
            <a:r>
              <a:rPr lang="en-US" i="1" smtClean="0"/>
              <a:t>	Rezultat = Conditie ? valoare1 : valoare2;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Operatori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smtClean="0"/>
              <a:t>Operator de comparare a obiectelor</a:t>
            </a:r>
          </a:p>
          <a:p>
            <a:r>
              <a:rPr lang="en-US" i="1" smtClean="0"/>
              <a:t>instanceof</a:t>
            </a:r>
            <a:r>
              <a:rPr lang="en-US" smtClean="0"/>
              <a:t>  - compararea unui obiect cu un tip dat; evident operatorul poate fi utilizat in timpul executiei pentru a stabili clasificatorul pe baza caruia a fost creat un obiect la un moment dat. Operatorul devine cu adevarat interesant in contextul in care in programarea OO exista si relatia de mostenire si posibilitatea de a interschimba clasele cu interfetele.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Operatori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smtClean="0"/>
              <a:t>Operatori la nivel de bit</a:t>
            </a:r>
          </a:p>
          <a:p>
            <a:pPr>
              <a:buNone/>
            </a:pPr>
            <a:r>
              <a:rPr lang="en-US" smtClean="0"/>
              <a:t>		~ 	Complement fata de 1 al operandului </a:t>
            </a:r>
          </a:p>
          <a:p>
            <a:pPr>
              <a:buNone/>
            </a:pPr>
            <a:r>
              <a:rPr lang="en-US" smtClean="0"/>
              <a:t>		&lt;&lt; 	</a:t>
            </a:r>
            <a:r>
              <a:rPr lang="en-US" b="1" i="1" smtClean="0"/>
              <a:t>a&lt;&lt;b</a:t>
            </a:r>
            <a:r>
              <a:rPr lang="en-US" smtClean="0"/>
              <a:t> ; shift-are </a:t>
            </a:r>
            <a:r>
              <a:rPr lang="en-US" i="1" smtClean="0"/>
              <a:t>a</a:t>
            </a:r>
            <a:r>
              <a:rPr lang="en-US" smtClean="0"/>
              <a:t> la stanga cu </a:t>
            </a:r>
            <a:r>
              <a:rPr lang="en-US" i="1" smtClean="0"/>
              <a:t>b</a:t>
            </a:r>
            <a:r>
              <a:rPr lang="en-US" smtClean="0"/>
              <a:t> pozitii;</a:t>
            </a:r>
          </a:p>
          <a:p>
            <a:pPr>
              <a:buNone/>
            </a:pPr>
            <a:r>
              <a:rPr lang="en-US" smtClean="0"/>
              <a:t>		&gt;&gt; 	 </a:t>
            </a:r>
            <a:r>
              <a:rPr lang="en-US" b="1" smtClean="0"/>
              <a:t>a&gt;&gt;b</a:t>
            </a:r>
            <a:r>
              <a:rPr lang="en-US" smtClean="0"/>
              <a:t> ; shift-are </a:t>
            </a:r>
            <a:r>
              <a:rPr lang="en-US" i="1" smtClean="0"/>
              <a:t>a</a:t>
            </a:r>
            <a:r>
              <a:rPr lang="en-US" smtClean="0"/>
              <a:t> la dreapta cu </a:t>
            </a:r>
            <a:r>
              <a:rPr lang="en-US" i="1" smtClean="0"/>
              <a:t>b</a:t>
            </a:r>
            <a:r>
              <a:rPr lang="en-US" smtClean="0"/>
              <a:t> pozitii, 			cu propagare bit de semn; </a:t>
            </a:r>
          </a:p>
          <a:p>
            <a:pPr>
              <a:buNone/>
            </a:pPr>
            <a:r>
              <a:rPr lang="en-US" smtClean="0"/>
              <a:t>		&gt;&gt;&gt; 	</a:t>
            </a:r>
            <a:r>
              <a:rPr lang="en-US" b="1" smtClean="0"/>
              <a:t>a&gt;&gt;&gt;b</a:t>
            </a:r>
            <a:r>
              <a:rPr lang="en-US" smtClean="0"/>
              <a:t> ; shift-are </a:t>
            </a:r>
            <a:r>
              <a:rPr lang="en-US" i="1" smtClean="0"/>
              <a:t>a</a:t>
            </a:r>
            <a:r>
              <a:rPr lang="en-US" smtClean="0"/>
              <a:t> la dreapta cu </a:t>
            </a:r>
            <a:r>
              <a:rPr lang="en-US" i="1" smtClean="0"/>
              <a:t>b</a:t>
            </a:r>
            <a:r>
              <a:rPr lang="en-US" smtClean="0"/>
              <a:t> pozitii, 			fara propagare bit de semn; </a:t>
            </a:r>
          </a:p>
          <a:p>
            <a:pPr>
              <a:buNone/>
            </a:pPr>
            <a:r>
              <a:rPr lang="en-US" smtClean="0"/>
              <a:t>		&amp; 	</a:t>
            </a:r>
            <a:r>
              <a:rPr lang="en-US" b="1" smtClean="0"/>
              <a:t>a &amp; b</a:t>
            </a:r>
            <a:r>
              <a:rPr lang="en-US" smtClean="0"/>
              <a:t> ; </a:t>
            </a:r>
            <a:r>
              <a:rPr lang="en-US" i="1" smtClean="0"/>
              <a:t>si logic</a:t>
            </a:r>
            <a:r>
              <a:rPr lang="en-US" smtClean="0"/>
              <a:t> la nivel de bit intre operanzi; </a:t>
            </a:r>
          </a:p>
          <a:p>
            <a:pPr>
              <a:buNone/>
            </a:pPr>
            <a:r>
              <a:rPr lang="en-US" smtClean="0"/>
              <a:t>		^ 	</a:t>
            </a:r>
            <a:r>
              <a:rPr lang="en-US" b="1" smtClean="0"/>
              <a:t>a ^ b</a:t>
            </a:r>
            <a:r>
              <a:rPr lang="en-US" smtClean="0"/>
              <a:t> ; </a:t>
            </a:r>
            <a:r>
              <a:rPr lang="en-US" i="1" smtClean="0"/>
              <a:t>sau logic exclusiv</a:t>
            </a:r>
            <a:r>
              <a:rPr lang="en-US" smtClean="0"/>
              <a:t> la nivel de bit intre 			operanzi;</a:t>
            </a:r>
          </a:p>
          <a:p>
            <a:pPr>
              <a:buNone/>
            </a:pPr>
            <a:r>
              <a:rPr lang="en-US" smtClean="0"/>
              <a:t>		| 	</a:t>
            </a:r>
            <a:r>
              <a:rPr lang="en-US" b="1" smtClean="0"/>
              <a:t>a | b</a:t>
            </a:r>
            <a:r>
              <a:rPr lang="en-US" smtClean="0"/>
              <a:t> ; </a:t>
            </a:r>
            <a:r>
              <a:rPr lang="en-US" i="1" smtClean="0"/>
              <a:t>sau logic</a:t>
            </a:r>
            <a:r>
              <a:rPr lang="en-US" smtClean="0"/>
              <a:t> la nivel de bit intre operanzi.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Operatori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>
                <a:solidFill>
                  <a:srgbClr val="990000"/>
                </a:solidFill>
              </a:rPr>
              <a:t>Expresii prescurtate in Java</a:t>
            </a:r>
          </a:p>
          <a:p>
            <a:r>
              <a:rPr lang="en-US" smtClean="0"/>
              <a:t>Este vorba de atribuiri si expresii in strcutura carora intra operatorii de incrementare/decrementare.</a:t>
            </a:r>
          </a:p>
          <a:p>
            <a:r>
              <a:rPr lang="en-US" smtClean="0"/>
              <a:t>Exemple:</a:t>
            </a:r>
          </a:p>
          <a:p>
            <a:pPr>
              <a:buNone/>
            </a:pPr>
            <a:r>
              <a:rPr lang="en-US" smtClean="0"/>
              <a:t>	I++; echivalent cu I=I+1 dupa ce valoarea lui I inainte de incrementare a fost valorificata in context;</a:t>
            </a:r>
          </a:p>
          <a:p>
            <a:pPr>
              <a:buNone/>
            </a:pPr>
            <a:r>
              <a:rPr lang="en-US" smtClean="0"/>
              <a:t>	++I; echivalent cu I=I+1 inainte ca valoarea lui I sa fie valorificata in context;</a:t>
            </a:r>
          </a:p>
          <a:p>
            <a:pPr>
              <a:buNone/>
            </a:pPr>
            <a:r>
              <a:rPr lang="en-US" smtClean="0"/>
              <a:t>	I+=10; echivalent cu I=I+10;</a:t>
            </a:r>
          </a:p>
          <a:p>
            <a:pPr>
              <a:buNone/>
            </a:pPr>
            <a:r>
              <a:rPr lang="en-US" smtClean="0"/>
              <a:t>	Etc.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Prin</a:t>
            </a:r>
            <a:r>
              <a:rPr lang="en-US" smtClean="0"/>
              <a:t> </a:t>
            </a:r>
            <a:r>
              <a:rPr lang="en-US" err="1" smtClean="0"/>
              <a:t>urmare</a:t>
            </a:r>
            <a:r>
              <a:rPr lang="en-US" smtClean="0"/>
              <a:t>: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b="1" smtClean="0"/>
              <a:t>	Data </a:t>
            </a:r>
            <a:r>
              <a:rPr lang="en-US" b="1" err="1" smtClean="0"/>
              <a:t>este</a:t>
            </a:r>
            <a:r>
              <a:rPr lang="en-US" b="1" smtClean="0"/>
              <a:t> un model de </a:t>
            </a:r>
            <a:r>
              <a:rPr lang="en-US" b="1" err="1" smtClean="0"/>
              <a:t>reprezentare</a:t>
            </a:r>
            <a:r>
              <a:rPr lang="en-US" b="1" smtClean="0"/>
              <a:t> a </a:t>
            </a:r>
            <a:r>
              <a:rPr lang="en-US" b="1" err="1" smtClean="0"/>
              <a:t>informatiei</a:t>
            </a:r>
            <a:endParaRPr lang="en-US" b="1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Pentru</a:t>
            </a:r>
            <a:r>
              <a:rPr lang="en-US" smtClean="0"/>
              <a:t> </a:t>
            </a:r>
            <a:r>
              <a:rPr lang="en-US" err="1" smtClean="0"/>
              <a:t>corectitudine</a:t>
            </a:r>
            <a:r>
              <a:rPr lang="en-US" smtClean="0"/>
              <a:t>, </a:t>
            </a:r>
            <a:r>
              <a:rPr lang="en-US" err="1" smtClean="0"/>
              <a:t>trebuie</a:t>
            </a:r>
            <a:r>
              <a:rPr lang="en-US" smtClean="0"/>
              <a:t> </a:t>
            </a:r>
            <a:r>
              <a:rPr lang="en-US" err="1" smtClean="0"/>
              <a:t>sa</a:t>
            </a:r>
            <a:r>
              <a:rPr lang="en-US" smtClean="0"/>
              <a:t> </a:t>
            </a:r>
            <a:r>
              <a:rPr lang="en-US" err="1" smtClean="0"/>
              <a:t>spunem</a:t>
            </a:r>
            <a:r>
              <a:rPr lang="en-US" smtClean="0"/>
              <a:t> ca </a:t>
            </a:r>
            <a:r>
              <a:rPr lang="en-US" err="1" smtClean="0"/>
              <a:t>aceasta</a:t>
            </a:r>
            <a:r>
              <a:rPr lang="en-US" smtClean="0"/>
              <a:t> </a:t>
            </a:r>
            <a:r>
              <a:rPr lang="en-US" err="1" smtClean="0"/>
              <a:t>reprezentare</a:t>
            </a:r>
            <a:r>
              <a:rPr lang="en-US" smtClean="0"/>
              <a:t> </a:t>
            </a:r>
            <a:r>
              <a:rPr lang="en-US" err="1" smtClean="0"/>
              <a:t>este</a:t>
            </a:r>
            <a:r>
              <a:rPr lang="en-US" smtClean="0"/>
              <a:t>, </a:t>
            </a:r>
            <a:r>
              <a:rPr lang="en-US" err="1" smtClean="0"/>
              <a:t>inevitabil</a:t>
            </a:r>
            <a:r>
              <a:rPr lang="en-US" smtClean="0"/>
              <a:t>, </a:t>
            </a:r>
            <a:r>
              <a:rPr lang="en-US" err="1" smtClean="0"/>
              <a:t>aproximativa</a:t>
            </a:r>
            <a:r>
              <a:rPr lang="en-US" smtClean="0"/>
              <a:t>.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Altfel</a:t>
            </a:r>
            <a:r>
              <a:rPr lang="en-US" smtClean="0"/>
              <a:t> </a:t>
            </a:r>
            <a:r>
              <a:rPr lang="en-US" err="1" smtClean="0"/>
              <a:t>spus</a:t>
            </a:r>
            <a:r>
              <a:rPr lang="en-US" smtClean="0"/>
              <a:t>, </a:t>
            </a:r>
            <a:r>
              <a:rPr lang="en-US" err="1" smtClean="0"/>
              <a:t>reprezentarea</a:t>
            </a:r>
            <a:r>
              <a:rPr lang="en-US" smtClean="0"/>
              <a:t> are “</a:t>
            </a:r>
            <a:r>
              <a:rPr lang="en-US" err="1" smtClean="0"/>
              <a:t>scapari</a:t>
            </a:r>
            <a:r>
              <a:rPr lang="en-US" smtClean="0"/>
              <a:t>”, deliberate </a:t>
            </a:r>
            <a:r>
              <a:rPr lang="en-US" err="1" smtClean="0"/>
              <a:t>sau</a:t>
            </a:r>
            <a:r>
              <a:rPr lang="en-US" smtClean="0"/>
              <a:t> </a:t>
            </a:r>
            <a:r>
              <a:rPr lang="en-US" err="1" smtClean="0"/>
              <a:t>involuntare</a:t>
            </a:r>
            <a:r>
              <a:rPr lang="en-US" smtClean="0"/>
              <a:t>. 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Scaparile</a:t>
            </a:r>
            <a:r>
              <a:rPr lang="en-US" smtClean="0"/>
              <a:t> deliberate </a:t>
            </a:r>
            <a:r>
              <a:rPr lang="en-US" err="1" smtClean="0"/>
              <a:t>sunt</a:t>
            </a:r>
            <a:r>
              <a:rPr lang="en-US" smtClean="0"/>
              <a:t> acoperite sub </a:t>
            </a:r>
            <a:r>
              <a:rPr lang="en-US" err="1" smtClean="0"/>
              <a:t>sintagma</a:t>
            </a:r>
            <a:r>
              <a:rPr lang="en-US" smtClean="0"/>
              <a:t> “</a:t>
            </a:r>
            <a:r>
              <a:rPr lang="en-US" err="1" smtClean="0"/>
              <a:t>abstractizare</a:t>
            </a:r>
            <a:r>
              <a:rPr lang="en-US" smtClean="0"/>
              <a:t>”. </a:t>
            </a:r>
            <a:r>
              <a:rPr lang="en-US" err="1" smtClean="0"/>
              <a:t>Scaparile</a:t>
            </a:r>
            <a:r>
              <a:rPr lang="en-US" smtClean="0"/>
              <a:t> </a:t>
            </a:r>
            <a:r>
              <a:rPr lang="en-US" err="1" smtClean="0"/>
              <a:t>involuntare</a:t>
            </a:r>
            <a:r>
              <a:rPr lang="en-US" smtClean="0"/>
              <a:t> pot fi </a:t>
            </a:r>
            <a:r>
              <a:rPr lang="en-US" err="1" smtClean="0"/>
              <a:t>puse</a:t>
            </a:r>
            <a:r>
              <a:rPr lang="en-US" smtClean="0"/>
              <a:t> </a:t>
            </a:r>
            <a:r>
              <a:rPr lang="en-US" err="1" smtClean="0"/>
              <a:t>pe</a:t>
            </a:r>
            <a:r>
              <a:rPr lang="en-US" smtClean="0"/>
              <a:t> </a:t>
            </a:r>
            <a:r>
              <a:rPr lang="en-US" err="1" smtClean="0"/>
              <a:t>seama</a:t>
            </a:r>
            <a:r>
              <a:rPr lang="en-US" smtClean="0"/>
              <a:t> </a:t>
            </a:r>
            <a:r>
              <a:rPr lang="en-US" err="1" smtClean="0"/>
              <a:t>legii</a:t>
            </a:r>
            <a:r>
              <a:rPr lang="en-US" smtClean="0"/>
              <a:t> </a:t>
            </a:r>
            <a:r>
              <a:rPr lang="en-US" err="1" smtClean="0"/>
              <a:t>entropiei</a:t>
            </a:r>
            <a:r>
              <a:rPr lang="en-US" smtClean="0"/>
              <a:t>, care </a:t>
            </a:r>
            <a:r>
              <a:rPr lang="en-US" err="1" smtClean="0"/>
              <a:t>postuleaza</a:t>
            </a:r>
            <a:r>
              <a:rPr lang="en-US" smtClean="0"/>
              <a:t> </a:t>
            </a:r>
            <a:r>
              <a:rPr lang="en-US" err="1" smtClean="0"/>
              <a:t>inevitabilitatea</a:t>
            </a:r>
            <a:r>
              <a:rPr lang="en-US" smtClean="0"/>
              <a:t>  </a:t>
            </a:r>
            <a:r>
              <a:rPr lang="en-US" err="1" smtClean="0"/>
              <a:t>destructurarii</a:t>
            </a:r>
            <a:r>
              <a:rPr lang="en-US" smtClean="0"/>
              <a:t> </a:t>
            </a:r>
            <a:r>
              <a:rPr lang="en-US" err="1" smtClean="0"/>
              <a:t>unui</a:t>
            </a:r>
            <a:r>
              <a:rPr lang="en-US" smtClean="0"/>
              <a:t> </a:t>
            </a:r>
            <a:r>
              <a:rPr lang="en-US" err="1" smtClean="0"/>
              <a:t>sistem</a:t>
            </a:r>
            <a:r>
              <a:rPr lang="en-US" smtClean="0"/>
              <a:t> care nu face </a:t>
            </a:r>
            <a:r>
              <a:rPr lang="en-US" err="1" smtClean="0"/>
              <a:t>eforturi</a:t>
            </a:r>
            <a:r>
              <a:rPr lang="en-US" smtClean="0"/>
              <a:t> metodice de </a:t>
            </a:r>
            <a:r>
              <a:rPr lang="en-US" err="1" smtClean="0"/>
              <a:t>autoorganizare</a:t>
            </a:r>
            <a:r>
              <a:rPr lang="en-US" smtClean="0"/>
              <a:t>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Asadar</a:t>
            </a:r>
            <a:r>
              <a:rPr lang="en-US" smtClean="0"/>
              <a:t>, in </a:t>
            </a:r>
            <a:r>
              <a:rPr lang="en-US" err="1" smtClean="0"/>
              <a:t>efortul</a:t>
            </a:r>
            <a:r>
              <a:rPr lang="en-US" smtClean="0"/>
              <a:t> de </a:t>
            </a:r>
            <a:r>
              <a:rPr lang="en-US" err="1" smtClean="0"/>
              <a:t>modelare</a:t>
            </a:r>
            <a:r>
              <a:rPr lang="en-US" smtClean="0"/>
              <a:t> a </a:t>
            </a:r>
            <a:r>
              <a:rPr lang="en-US" err="1" smtClean="0"/>
              <a:t>informatiei</a:t>
            </a:r>
            <a:r>
              <a:rPr lang="en-US" smtClean="0"/>
              <a:t>, fie ca </a:t>
            </a:r>
            <a:r>
              <a:rPr lang="en-US" err="1" smtClean="0"/>
              <a:t>este</a:t>
            </a:r>
            <a:r>
              <a:rPr lang="en-US" smtClean="0"/>
              <a:t> </a:t>
            </a:r>
            <a:r>
              <a:rPr lang="en-US" err="1" smtClean="0"/>
              <a:t>vorba</a:t>
            </a:r>
            <a:r>
              <a:rPr lang="en-US" smtClean="0"/>
              <a:t> de date, fie ca </a:t>
            </a:r>
            <a:r>
              <a:rPr lang="en-US" err="1" smtClean="0"/>
              <a:t>este</a:t>
            </a:r>
            <a:r>
              <a:rPr lang="en-US" smtClean="0"/>
              <a:t> </a:t>
            </a:r>
            <a:r>
              <a:rPr lang="en-US" err="1" smtClean="0"/>
              <a:t>vorba</a:t>
            </a:r>
            <a:r>
              <a:rPr lang="en-US" smtClean="0"/>
              <a:t> de </a:t>
            </a:r>
            <a:r>
              <a:rPr lang="en-US" err="1" smtClean="0"/>
              <a:t>prelucrari</a:t>
            </a:r>
            <a:r>
              <a:rPr lang="en-US" smtClean="0"/>
              <a:t>, </a:t>
            </a:r>
            <a:r>
              <a:rPr lang="en-US" err="1" smtClean="0"/>
              <a:t>informaticianul</a:t>
            </a:r>
            <a:r>
              <a:rPr lang="en-US" smtClean="0"/>
              <a:t> are de </a:t>
            </a:r>
            <a:r>
              <a:rPr lang="en-US" err="1" smtClean="0"/>
              <a:t>luptat</a:t>
            </a:r>
            <a:r>
              <a:rPr lang="en-US" smtClean="0"/>
              <a:t>, </a:t>
            </a:r>
            <a:r>
              <a:rPr lang="en-US" err="1" smtClean="0"/>
              <a:t>simultan</a:t>
            </a:r>
            <a:r>
              <a:rPr lang="en-US" smtClean="0"/>
              <a:t>, cu </a:t>
            </a:r>
            <a:r>
              <a:rPr lang="en-US" err="1" smtClean="0"/>
              <a:t>limitele</a:t>
            </a:r>
            <a:r>
              <a:rPr lang="en-US" smtClean="0"/>
              <a:t> </a:t>
            </a:r>
            <a:r>
              <a:rPr lang="en-US" err="1" smtClean="0"/>
              <a:t>lui</a:t>
            </a:r>
            <a:r>
              <a:rPr lang="en-US" smtClean="0"/>
              <a:t> </a:t>
            </a:r>
            <a:r>
              <a:rPr lang="en-US" err="1" smtClean="0"/>
              <a:t>subiective</a:t>
            </a:r>
            <a:r>
              <a:rPr lang="en-US" smtClean="0"/>
              <a:t> (</a:t>
            </a:r>
            <a:r>
              <a:rPr lang="en-US" err="1" smtClean="0"/>
              <a:t>capacitatea</a:t>
            </a:r>
            <a:r>
              <a:rPr lang="en-US" smtClean="0"/>
              <a:t> de a </a:t>
            </a:r>
            <a:r>
              <a:rPr lang="en-US" err="1" smtClean="0"/>
              <a:t>abstractiza</a:t>
            </a:r>
            <a:r>
              <a:rPr lang="en-US" smtClean="0"/>
              <a:t> </a:t>
            </a:r>
            <a:r>
              <a:rPr lang="en-US" err="1" smtClean="0"/>
              <a:t>metodic</a:t>
            </a:r>
            <a:r>
              <a:rPr lang="en-US" smtClean="0"/>
              <a:t>) </a:t>
            </a:r>
            <a:r>
              <a:rPr lang="en-US" err="1" smtClean="0"/>
              <a:t>dar</a:t>
            </a:r>
            <a:r>
              <a:rPr lang="en-US" smtClean="0"/>
              <a:t> </a:t>
            </a:r>
            <a:r>
              <a:rPr lang="en-US" err="1" smtClean="0"/>
              <a:t>si</a:t>
            </a:r>
            <a:r>
              <a:rPr lang="en-US" smtClean="0"/>
              <a:t> cu </a:t>
            </a:r>
            <a:r>
              <a:rPr lang="en-US" err="1" smtClean="0"/>
              <a:t>limitele</a:t>
            </a:r>
            <a:r>
              <a:rPr lang="en-US" smtClean="0"/>
              <a:t> </a:t>
            </a:r>
            <a:r>
              <a:rPr lang="en-US" err="1" smtClean="0"/>
              <a:t>obiective</a:t>
            </a:r>
            <a:r>
              <a:rPr lang="en-US" smtClean="0"/>
              <a:t> ale </a:t>
            </a:r>
            <a:r>
              <a:rPr lang="en-US" err="1" smtClean="0"/>
              <a:t>modului</a:t>
            </a:r>
            <a:r>
              <a:rPr lang="en-US" smtClean="0"/>
              <a:t> in care se </a:t>
            </a:r>
            <a:r>
              <a:rPr lang="en-US" err="1" smtClean="0"/>
              <a:t>structureaza</a:t>
            </a:r>
            <a:r>
              <a:rPr lang="en-US" smtClean="0"/>
              <a:t> </a:t>
            </a:r>
            <a:r>
              <a:rPr lang="en-US" err="1" smtClean="0"/>
              <a:t>si</a:t>
            </a:r>
            <a:r>
              <a:rPr lang="en-US" smtClean="0"/>
              <a:t> </a:t>
            </a:r>
            <a:r>
              <a:rPr lang="en-US" err="1" smtClean="0"/>
              <a:t>restructureaza</a:t>
            </a:r>
            <a:r>
              <a:rPr lang="en-US" smtClean="0"/>
              <a:t> </a:t>
            </a:r>
            <a:r>
              <a:rPr lang="en-US" err="1" smtClean="0"/>
              <a:t>realitatea</a:t>
            </a:r>
            <a:r>
              <a:rPr lang="en-US" smtClean="0"/>
              <a:t>.</a:t>
            </a:r>
          </a:p>
          <a:p>
            <a:pPr>
              <a:buNone/>
            </a:pPr>
            <a:r>
              <a:rPr lang="en-US" smtClean="0"/>
              <a:t>	In </a:t>
            </a:r>
            <a:r>
              <a:rPr lang="en-US" err="1" smtClean="0"/>
              <a:t>ciuda</a:t>
            </a:r>
            <a:r>
              <a:rPr lang="en-US" smtClean="0"/>
              <a:t> </a:t>
            </a:r>
            <a:r>
              <a:rPr lang="en-US" err="1" smtClean="0"/>
              <a:t>concluziilor</a:t>
            </a:r>
            <a:r>
              <a:rPr lang="en-US" smtClean="0"/>
              <a:t> </a:t>
            </a:r>
            <a:r>
              <a:rPr lang="en-US" err="1" smtClean="0"/>
              <a:t>pesimiste</a:t>
            </a:r>
            <a:r>
              <a:rPr lang="en-US" smtClean="0"/>
              <a:t> </a:t>
            </a:r>
            <a:r>
              <a:rPr lang="en-US" err="1" smtClean="0"/>
              <a:t>pe</a:t>
            </a:r>
            <a:r>
              <a:rPr lang="en-US" smtClean="0"/>
              <a:t> care le </a:t>
            </a:r>
            <a:r>
              <a:rPr lang="en-US" err="1" smtClean="0"/>
              <a:t>putem</a:t>
            </a:r>
            <a:r>
              <a:rPr lang="en-US" smtClean="0"/>
              <a:t> </a:t>
            </a:r>
            <a:r>
              <a:rPr lang="en-US" err="1" smtClean="0"/>
              <a:t>extrage</a:t>
            </a:r>
            <a:r>
              <a:rPr lang="en-US" smtClean="0"/>
              <a:t> din </a:t>
            </a:r>
            <a:r>
              <a:rPr lang="en-US" err="1" smtClean="0"/>
              <a:t>cele</a:t>
            </a:r>
            <a:r>
              <a:rPr lang="en-US" smtClean="0"/>
              <a:t> </a:t>
            </a:r>
            <a:r>
              <a:rPr lang="en-US" err="1" smtClean="0"/>
              <a:t>afirmate</a:t>
            </a:r>
            <a:r>
              <a:rPr lang="en-US" smtClean="0"/>
              <a:t> </a:t>
            </a:r>
            <a:r>
              <a:rPr lang="en-US" err="1" smtClean="0"/>
              <a:t>mai</a:t>
            </a:r>
            <a:r>
              <a:rPr lang="en-US" smtClean="0"/>
              <a:t> </a:t>
            </a:r>
            <a:r>
              <a:rPr lang="en-US" err="1" smtClean="0"/>
              <a:t>sus</a:t>
            </a:r>
            <a:r>
              <a:rPr lang="en-US" smtClean="0"/>
              <a:t>, </a:t>
            </a:r>
            <a:r>
              <a:rPr lang="en-US" err="1" smtClean="0"/>
              <a:t>modelarea</a:t>
            </a:r>
            <a:r>
              <a:rPr lang="en-US" smtClean="0"/>
              <a:t> </a:t>
            </a:r>
            <a:r>
              <a:rPr lang="en-US" err="1" smtClean="0"/>
              <a:t>datelor</a:t>
            </a:r>
            <a:r>
              <a:rPr lang="en-US" smtClean="0"/>
              <a:t> </a:t>
            </a:r>
            <a:r>
              <a:rPr lang="en-US" err="1" smtClean="0"/>
              <a:t>este</a:t>
            </a:r>
            <a:r>
              <a:rPr lang="en-US" smtClean="0"/>
              <a:t> un </a:t>
            </a:r>
            <a:r>
              <a:rPr lang="en-US" err="1" smtClean="0"/>
              <a:t>proces</a:t>
            </a:r>
            <a:r>
              <a:rPr lang="en-US" smtClean="0"/>
              <a:t> </a:t>
            </a:r>
            <a:r>
              <a:rPr lang="en-US" err="1" smtClean="0"/>
              <a:t>ireversibil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Notiunea</a:t>
            </a:r>
            <a:r>
              <a:rPr lang="en-US" smtClean="0"/>
              <a:t> de data, </a:t>
            </a:r>
            <a:r>
              <a:rPr lang="en-US" err="1" smtClean="0"/>
              <a:t>aproape</a:t>
            </a:r>
            <a:r>
              <a:rPr lang="en-US" smtClean="0"/>
              <a:t> </a:t>
            </a:r>
            <a:r>
              <a:rPr lang="en-US" err="1" smtClean="0"/>
              <a:t>colocviala</a:t>
            </a:r>
            <a:r>
              <a:rPr lang="en-US" smtClean="0"/>
              <a:t> in </a:t>
            </a:r>
            <a:r>
              <a:rPr lang="en-US" err="1" smtClean="0"/>
              <a:t>zilele</a:t>
            </a:r>
            <a:r>
              <a:rPr lang="en-US" smtClean="0"/>
              <a:t> </a:t>
            </a:r>
            <a:r>
              <a:rPr lang="en-US" err="1" smtClean="0"/>
              <a:t>noastre</a:t>
            </a:r>
            <a:r>
              <a:rPr lang="en-US" smtClean="0"/>
              <a:t>, </a:t>
            </a:r>
            <a:r>
              <a:rPr lang="en-US" err="1" smtClean="0"/>
              <a:t>sufera</a:t>
            </a:r>
            <a:r>
              <a:rPr lang="en-US" smtClean="0"/>
              <a:t> un </a:t>
            </a:r>
            <a:r>
              <a:rPr lang="en-US" err="1" smtClean="0"/>
              <a:t>proces</a:t>
            </a:r>
            <a:r>
              <a:rPr lang="en-US" smtClean="0"/>
              <a:t> de </a:t>
            </a:r>
            <a:r>
              <a:rPr lang="en-US" err="1" smtClean="0"/>
              <a:t>formalizare</a:t>
            </a:r>
            <a:r>
              <a:rPr lang="en-US" smtClean="0"/>
              <a:t> </a:t>
            </a:r>
            <a:r>
              <a:rPr lang="en-US" err="1" smtClean="0"/>
              <a:t>necesara</a:t>
            </a:r>
            <a:r>
              <a:rPr lang="en-US" smtClean="0"/>
              <a:t> </a:t>
            </a:r>
            <a:r>
              <a:rPr lang="en-US" err="1" smtClean="0"/>
              <a:t>atunci</a:t>
            </a:r>
            <a:r>
              <a:rPr lang="en-US" smtClean="0"/>
              <a:t> </a:t>
            </a:r>
            <a:r>
              <a:rPr lang="en-US" err="1" smtClean="0"/>
              <a:t>cand</a:t>
            </a:r>
            <a:r>
              <a:rPr lang="en-US" smtClean="0"/>
              <a:t> </a:t>
            </a:r>
            <a:r>
              <a:rPr lang="en-US" err="1" smtClean="0"/>
              <a:t>este</a:t>
            </a:r>
            <a:r>
              <a:rPr lang="en-US" smtClean="0"/>
              <a:t> </a:t>
            </a:r>
            <a:r>
              <a:rPr lang="en-US" err="1" smtClean="0"/>
              <a:t>utilizata</a:t>
            </a:r>
            <a:r>
              <a:rPr lang="en-US" smtClean="0"/>
              <a:t> in </a:t>
            </a:r>
            <a:r>
              <a:rPr lang="en-US" err="1" smtClean="0"/>
              <a:t>informatica</a:t>
            </a:r>
            <a:r>
              <a:rPr lang="en-US" smtClean="0"/>
              <a:t>. </a:t>
            </a:r>
            <a:r>
              <a:rPr lang="en-US" err="1" smtClean="0"/>
              <a:t>Astfel</a:t>
            </a:r>
            <a:r>
              <a:rPr lang="en-US" smtClean="0"/>
              <a:t>, </a:t>
            </a:r>
            <a:r>
              <a:rPr lang="en-US" b="1" smtClean="0"/>
              <a:t>data</a:t>
            </a:r>
            <a:r>
              <a:rPr lang="en-US" smtClean="0"/>
              <a:t> </a:t>
            </a:r>
            <a:r>
              <a:rPr lang="en-US" err="1" smtClean="0"/>
              <a:t>devine</a:t>
            </a:r>
            <a:r>
              <a:rPr lang="en-US" smtClean="0"/>
              <a:t> </a:t>
            </a:r>
            <a:r>
              <a:rPr lang="en-US" b="1" smtClean="0"/>
              <a:t>tip de data</a:t>
            </a:r>
            <a:r>
              <a:rPr lang="en-US" smtClean="0"/>
              <a:t>, </a:t>
            </a:r>
            <a:r>
              <a:rPr lang="en-US" err="1" smtClean="0"/>
              <a:t>adica</a:t>
            </a:r>
            <a:r>
              <a:rPr lang="en-US" smtClean="0"/>
              <a:t> </a:t>
            </a:r>
            <a:r>
              <a:rPr lang="en-US" err="1" smtClean="0"/>
              <a:t>una</a:t>
            </a:r>
            <a:r>
              <a:rPr lang="en-US" smtClean="0"/>
              <a:t> </a:t>
            </a:r>
            <a:r>
              <a:rPr lang="en-US" err="1" smtClean="0"/>
              <a:t>dintre</a:t>
            </a:r>
            <a:r>
              <a:rPr lang="en-US" smtClean="0"/>
              <a:t> </a:t>
            </a:r>
            <a:r>
              <a:rPr lang="en-US" err="1" smtClean="0"/>
              <a:t>abstractiile</a:t>
            </a:r>
            <a:r>
              <a:rPr lang="en-US" smtClean="0"/>
              <a:t> </a:t>
            </a:r>
            <a:r>
              <a:rPr lang="en-US" err="1" smtClean="0"/>
              <a:t>fundamentale</a:t>
            </a:r>
            <a:r>
              <a:rPr lang="en-US" smtClean="0"/>
              <a:t> </a:t>
            </a:r>
            <a:r>
              <a:rPr lang="en-US" err="1" smtClean="0"/>
              <a:t>pentru</a:t>
            </a:r>
            <a:r>
              <a:rPr lang="en-US" smtClean="0"/>
              <a:t> o </a:t>
            </a:r>
            <a:r>
              <a:rPr lang="en-US" err="1" smtClean="0"/>
              <a:t>modelare</a:t>
            </a:r>
            <a:r>
              <a:rPr lang="en-US" smtClean="0"/>
              <a:t> de </a:t>
            </a:r>
            <a:r>
              <a:rPr lang="en-US" err="1" smtClean="0"/>
              <a:t>calitate</a:t>
            </a:r>
            <a:r>
              <a:rPr lang="en-US" smtClean="0"/>
              <a:t> in </a:t>
            </a:r>
            <a:r>
              <a:rPr lang="en-US" err="1" smtClean="0"/>
              <a:t>industria</a:t>
            </a:r>
            <a:r>
              <a:rPr lang="en-US" smtClean="0"/>
              <a:t> IT.</a:t>
            </a:r>
          </a:p>
          <a:p>
            <a:pPr>
              <a:buNone/>
            </a:pPr>
            <a:r>
              <a:rPr lang="en-US" smtClean="0"/>
              <a:t>	</a:t>
            </a:r>
          </a:p>
          <a:p>
            <a:pPr>
              <a:buNone/>
            </a:pPr>
            <a:r>
              <a:rPr lang="en-US" b="1" smtClean="0"/>
              <a:t>	Tipul de data </a:t>
            </a:r>
            <a:r>
              <a:rPr lang="en-US" b="1" err="1" smtClean="0"/>
              <a:t>este</a:t>
            </a:r>
            <a:r>
              <a:rPr lang="en-US" b="1" smtClean="0"/>
              <a:t> </a:t>
            </a:r>
            <a:r>
              <a:rPr lang="en-US" b="1" err="1" smtClean="0"/>
              <a:t>punctul</a:t>
            </a:r>
            <a:r>
              <a:rPr lang="en-US" b="1" smtClean="0"/>
              <a:t> principal de </a:t>
            </a:r>
            <a:r>
              <a:rPr lang="en-US" b="1" err="1" smtClean="0"/>
              <a:t>intrare</a:t>
            </a:r>
            <a:r>
              <a:rPr lang="en-US" b="1" smtClean="0"/>
              <a:t> in </a:t>
            </a:r>
            <a:r>
              <a:rPr lang="en-US" b="1" err="1" smtClean="0"/>
              <a:t>templul</a:t>
            </a:r>
            <a:r>
              <a:rPr lang="en-US" b="1" smtClean="0"/>
              <a:t> </a:t>
            </a:r>
            <a:r>
              <a:rPr lang="en-US" b="1" err="1" smtClean="0"/>
              <a:t>informaticii</a:t>
            </a:r>
            <a:r>
              <a:rPr lang="en-US" smtClean="0"/>
              <a:t>, </a:t>
            </a:r>
            <a:r>
              <a:rPr lang="en-US" err="1" smtClean="0"/>
              <a:t>daca</a:t>
            </a:r>
            <a:r>
              <a:rPr lang="en-US" smtClean="0"/>
              <a:t> mi se </a:t>
            </a:r>
            <a:r>
              <a:rPr lang="en-US" err="1" smtClean="0"/>
              <a:t>ingaduie</a:t>
            </a:r>
            <a:r>
              <a:rPr lang="en-US" smtClean="0"/>
              <a:t> </a:t>
            </a:r>
            <a:r>
              <a:rPr lang="en-US" err="1" smtClean="0"/>
              <a:t>exprimarea</a:t>
            </a:r>
            <a:r>
              <a:rPr lang="en-US" smtClean="0"/>
              <a:t>.</a:t>
            </a:r>
          </a:p>
          <a:p>
            <a:pPr>
              <a:buNone/>
            </a:pPr>
            <a:r>
              <a:rPr lang="en-US" smtClean="0"/>
              <a:t>	</a:t>
            </a:r>
          </a:p>
          <a:p>
            <a:pPr>
              <a:buNone/>
            </a:pPr>
            <a:r>
              <a:rPr lang="en-US" smtClean="0"/>
              <a:t>	In </a:t>
            </a:r>
            <a:r>
              <a:rPr lang="en-US" err="1" smtClean="0"/>
              <a:t>tipul</a:t>
            </a:r>
            <a:r>
              <a:rPr lang="en-US" smtClean="0"/>
              <a:t> de data se </a:t>
            </a:r>
            <a:r>
              <a:rPr lang="en-US" err="1" smtClean="0"/>
              <a:t>afla</a:t>
            </a:r>
            <a:r>
              <a:rPr lang="en-US" smtClean="0"/>
              <a:t> micro-</a:t>
            </a:r>
            <a:r>
              <a:rPr lang="en-US" err="1" smtClean="0"/>
              <a:t>istoria</a:t>
            </a:r>
            <a:r>
              <a:rPr lang="en-US" smtClean="0"/>
              <a:t> </a:t>
            </a:r>
            <a:r>
              <a:rPr lang="en-US" err="1" smtClean="0"/>
              <a:t>informaticii</a:t>
            </a:r>
            <a:r>
              <a:rPr lang="en-US" smtClean="0"/>
              <a:t>. Si </a:t>
            </a:r>
            <a:r>
              <a:rPr lang="en-US" err="1" smtClean="0"/>
              <a:t>aceasta</a:t>
            </a:r>
            <a:r>
              <a:rPr lang="en-US" smtClean="0"/>
              <a:t> </a:t>
            </a:r>
            <a:r>
              <a:rPr lang="en-US" err="1" smtClean="0"/>
              <a:t>deoarece</a:t>
            </a:r>
            <a:r>
              <a:rPr lang="en-US" smtClean="0"/>
              <a:t>:</a:t>
            </a:r>
          </a:p>
          <a:p>
            <a:pPr lvl="1"/>
            <a:r>
              <a:rPr lang="en-US" err="1" smtClean="0"/>
              <a:t>Tipul</a:t>
            </a:r>
            <a:r>
              <a:rPr lang="en-US" smtClean="0"/>
              <a:t> de data are </a:t>
            </a:r>
            <a:r>
              <a:rPr lang="en-US" err="1" smtClean="0"/>
              <a:t>structura</a:t>
            </a:r>
            <a:r>
              <a:rPr lang="en-US" smtClean="0"/>
              <a:t>;</a:t>
            </a:r>
          </a:p>
          <a:p>
            <a:pPr lvl="1"/>
            <a:r>
              <a:rPr lang="en-US" err="1" smtClean="0"/>
              <a:t>Tipul</a:t>
            </a:r>
            <a:r>
              <a:rPr lang="en-US" smtClean="0"/>
              <a:t> de data are </a:t>
            </a:r>
            <a:r>
              <a:rPr lang="en-US" err="1" smtClean="0"/>
              <a:t>comportament</a:t>
            </a:r>
            <a:r>
              <a:rPr lang="en-US" smtClean="0"/>
              <a:t>;</a:t>
            </a:r>
          </a:p>
          <a:p>
            <a:pPr lvl="1"/>
            <a:r>
              <a:rPr lang="en-US" err="1" smtClean="0"/>
              <a:t>Tipul</a:t>
            </a:r>
            <a:r>
              <a:rPr lang="en-US" smtClean="0"/>
              <a:t> de data </a:t>
            </a:r>
            <a:r>
              <a:rPr lang="en-US" err="1" smtClean="0"/>
              <a:t>necesita</a:t>
            </a:r>
            <a:r>
              <a:rPr lang="en-US" smtClean="0"/>
              <a:t> </a:t>
            </a:r>
            <a:r>
              <a:rPr lang="en-US" err="1" smtClean="0"/>
              <a:t>efort</a:t>
            </a:r>
            <a:r>
              <a:rPr lang="en-US" smtClean="0"/>
              <a:t> de </a:t>
            </a:r>
            <a:r>
              <a:rPr lang="en-US" err="1" smtClean="0"/>
              <a:t>modelare</a:t>
            </a:r>
            <a:r>
              <a:rPr lang="en-US" smtClean="0"/>
              <a:t>.</a:t>
            </a:r>
          </a:p>
          <a:p>
            <a:pPr lvl="1">
              <a:buNone/>
            </a:pPr>
            <a:endParaRPr lang="en-US" smtClean="0"/>
          </a:p>
          <a:p>
            <a:pPr lvl="1">
              <a:buNone/>
            </a:pPr>
            <a:r>
              <a:rPr lang="en-US" sz="2300" err="1" smtClean="0">
                <a:solidFill>
                  <a:srgbClr val="990000"/>
                </a:solidFill>
              </a:rPr>
              <a:t>Ce</a:t>
            </a:r>
            <a:r>
              <a:rPr lang="en-US" sz="2300" smtClean="0">
                <a:solidFill>
                  <a:srgbClr val="990000"/>
                </a:solidFill>
              </a:rPr>
              <a:t> </a:t>
            </a:r>
            <a:r>
              <a:rPr lang="en-US" sz="2300" err="1" smtClean="0">
                <a:solidFill>
                  <a:srgbClr val="990000"/>
                </a:solidFill>
              </a:rPr>
              <a:t>altceva</a:t>
            </a:r>
            <a:r>
              <a:rPr lang="en-US" sz="2300" smtClean="0">
                <a:solidFill>
                  <a:srgbClr val="990000"/>
                </a:solidFill>
              </a:rPr>
              <a:t> </a:t>
            </a:r>
            <a:r>
              <a:rPr lang="en-US" sz="2300" err="1" smtClean="0">
                <a:solidFill>
                  <a:srgbClr val="990000"/>
                </a:solidFill>
              </a:rPr>
              <a:t>este</a:t>
            </a:r>
            <a:r>
              <a:rPr lang="en-US" sz="2300" smtClean="0">
                <a:solidFill>
                  <a:srgbClr val="990000"/>
                </a:solidFill>
              </a:rPr>
              <a:t> </a:t>
            </a:r>
            <a:r>
              <a:rPr lang="en-US" sz="2300" err="1" smtClean="0">
                <a:solidFill>
                  <a:srgbClr val="990000"/>
                </a:solidFill>
              </a:rPr>
              <a:t>informatica</a:t>
            </a:r>
            <a:r>
              <a:rPr lang="en-US" sz="2300" smtClean="0">
                <a:solidFill>
                  <a:srgbClr val="990000"/>
                </a:solidFill>
              </a:rPr>
              <a:t> </a:t>
            </a:r>
            <a:r>
              <a:rPr lang="en-US" sz="2300" err="1" smtClean="0">
                <a:solidFill>
                  <a:srgbClr val="990000"/>
                </a:solidFill>
              </a:rPr>
              <a:t>decat</a:t>
            </a:r>
            <a:r>
              <a:rPr lang="en-US" sz="2300" smtClean="0">
                <a:solidFill>
                  <a:srgbClr val="990000"/>
                </a:solidFill>
              </a:rPr>
              <a:t> </a:t>
            </a:r>
            <a:r>
              <a:rPr lang="en-US" sz="2300" err="1" smtClean="0">
                <a:solidFill>
                  <a:srgbClr val="990000"/>
                </a:solidFill>
              </a:rPr>
              <a:t>stradania</a:t>
            </a:r>
            <a:r>
              <a:rPr lang="en-US" sz="2300" smtClean="0">
                <a:solidFill>
                  <a:srgbClr val="990000"/>
                </a:solidFill>
              </a:rPr>
              <a:t> de a </a:t>
            </a:r>
            <a:r>
              <a:rPr lang="en-US" sz="2300" b="1" err="1" smtClean="0">
                <a:solidFill>
                  <a:srgbClr val="990000"/>
                </a:solidFill>
              </a:rPr>
              <a:t>modela</a:t>
            </a:r>
            <a:r>
              <a:rPr lang="en-US" sz="2300" smtClean="0">
                <a:solidFill>
                  <a:srgbClr val="990000"/>
                </a:solidFill>
              </a:rPr>
              <a:t> </a:t>
            </a:r>
            <a:r>
              <a:rPr lang="en-US" sz="2300" b="1" err="1" smtClean="0">
                <a:solidFill>
                  <a:srgbClr val="990000"/>
                </a:solidFill>
              </a:rPr>
              <a:t>sisteme</a:t>
            </a:r>
            <a:r>
              <a:rPr lang="en-US" sz="2300" smtClean="0">
                <a:solidFill>
                  <a:srgbClr val="990000"/>
                </a:solidFill>
              </a:rPr>
              <a:t> care au </a:t>
            </a:r>
          </a:p>
          <a:p>
            <a:pPr lvl="1">
              <a:buNone/>
            </a:pPr>
            <a:r>
              <a:rPr lang="en-US" sz="2300" b="1" err="1" smtClean="0">
                <a:solidFill>
                  <a:srgbClr val="990000"/>
                </a:solidFill>
              </a:rPr>
              <a:t>structura</a:t>
            </a:r>
            <a:r>
              <a:rPr lang="en-US" sz="2300" smtClean="0">
                <a:solidFill>
                  <a:srgbClr val="990000"/>
                </a:solidFill>
              </a:rPr>
              <a:t> </a:t>
            </a:r>
            <a:r>
              <a:rPr lang="en-US" sz="2300" err="1" smtClean="0">
                <a:solidFill>
                  <a:srgbClr val="990000"/>
                </a:solidFill>
              </a:rPr>
              <a:t>si</a:t>
            </a:r>
            <a:r>
              <a:rPr lang="en-US" sz="2300" smtClean="0">
                <a:solidFill>
                  <a:srgbClr val="990000"/>
                </a:solidFill>
              </a:rPr>
              <a:t> </a:t>
            </a:r>
            <a:r>
              <a:rPr lang="en-US" sz="2300" b="1" err="1" smtClean="0">
                <a:solidFill>
                  <a:srgbClr val="990000"/>
                </a:solidFill>
              </a:rPr>
              <a:t>comportament</a:t>
            </a:r>
            <a:r>
              <a:rPr lang="en-US" sz="2300" smtClean="0">
                <a:solidFill>
                  <a:srgbClr val="990000"/>
                </a:solidFill>
              </a:rPr>
              <a:t>? </a:t>
            </a:r>
            <a:endParaRPr lang="en-US" smtClean="0">
              <a:solidFill>
                <a:srgbClr val="990000"/>
              </a:solidFill>
            </a:endParaRPr>
          </a:p>
          <a:p>
            <a:pPr>
              <a:buNone/>
            </a:pPr>
            <a:r>
              <a:rPr lang="en-US" smtClean="0"/>
              <a:t>	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Prin</a:t>
            </a:r>
            <a:r>
              <a:rPr lang="en-US" smtClean="0"/>
              <a:t> </a:t>
            </a:r>
            <a:r>
              <a:rPr lang="en-US" err="1" smtClean="0"/>
              <a:t>urmare</a:t>
            </a:r>
            <a:r>
              <a:rPr lang="en-US" smtClean="0"/>
              <a:t>, </a:t>
            </a:r>
            <a:r>
              <a:rPr lang="en-US" err="1" smtClean="0"/>
              <a:t>mesajul</a:t>
            </a:r>
            <a:r>
              <a:rPr lang="en-US" smtClean="0"/>
              <a:t> </a:t>
            </a:r>
            <a:r>
              <a:rPr lang="en-US" err="1" smtClean="0"/>
              <a:t>pe</a:t>
            </a:r>
            <a:r>
              <a:rPr lang="en-US" smtClean="0"/>
              <a:t> care as </a:t>
            </a:r>
            <a:r>
              <a:rPr lang="en-US" err="1" smtClean="0"/>
              <a:t>dori</a:t>
            </a:r>
            <a:r>
              <a:rPr lang="en-US" smtClean="0"/>
              <a:t> </a:t>
            </a:r>
            <a:r>
              <a:rPr lang="en-US" err="1" smtClean="0"/>
              <a:t>sa</a:t>
            </a:r>
            <a:r>
              <a:rPr lang="en-US" smtClean="0"/>
              <a:t> </a:t>
            </a:r>
            <a:r>
              <a:rPr lang="en-US" err="1" smtClean="0"/>
              <a:t>il</a:t>
            </a:r>
            <a:r>
              <a:rPr lang="en-US" smtClean="0"/>
              <a:t> transmit </a:t>
            </a:r>
            <a:r>
              <a:rPr lang="en-US" err="1" smtClean="0"/>
              <a:t>cititorilor</a:t>
            </a:r>
            <a:r>
              <a:rPr lang="en-US" smtClean="0"/>
              <a:t> </a:t>
            </a:r>
            <a:r>
              <a:rPr lang="en-US" err="1" smtClean="0"/>
              <a:t>acestei</a:t>
            </a:r>
            <a:r>
              <a:rPr lang="en-US" smtClean="0"/>
              <a:t> </a:t>
            </a:r>
            <a:r>
              <a:rPr lang="en-US" err="1" smtClean="0"/>
              <a:t>prezentari</a:t>
            </a:r>
            <a:r>
              <a:rPr lang="en-US" smtClean="0"/>
              <a:t> </a:t>
            </a:r>
            <a:r>
              <a:rPr lang="en-US" err="1" smtClean="0"/>
              <a:t>este</a:t>
            </a:r>
            <a:r>
              <a:rPr lang="en-US" smtClean="0"/>
              <a:t> </a:t>
            </a:r>
            <a:r>
              <a:rPr lang="en-US" err="1" smtClean="0"/>
              <a:t>simplu</a:t>
            </a:r>
            <a:r>
              <a:rPr lang="en-US" smtClean="0"/>
              <a:t>: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mtClean="0"/>
              <a:t>	</a:t>
            </a:r>
            <a:r>
              <a:rPr lang="en-US" b="1" err="1" smtClean="0"/>
              <a:t>Straduiti-va</a:t>
            </a:r>
            <a:r>
              <a:rPr lang="en-US" b="1" smtClean="0"/>
              <a:t> </a:t>
            </a:r>
            <a:r>
              <a:rPr lang="en-US" b="1" err="1" smtClean="0"/>
              <a:t>sa</a:t>
            </a:r>
            <a:r>
              <a:rPr lang="en-US" b="1" smtClean="0"/>
              <a:t> </a:t>
            </a:r>
            <a:r>
              <a:rPr lang="en-US" b="1" err="1" smtClean="0"/>
              <a:t>vedeti</a:t>
            </a:r>
            <a:r>
              <a:rPr lang="en-US" b="1" smtClean="0"/>
              <a:t> </a:t>
            </a:r>
            <a:r>
              <a:rPr lang="en-US" b="1" err="1" smtClean="0"/>
              <a:t>dincolo</a:t>
            </a:r>
            <a:r>
              <a:rPr lang="en-US" b="1" smtClean="0"/>
              <a:t> de </a:t>
            </a:r>
            <a:r>
              <a:rPr lang="en-US" b="1" err="1" smtClean="0"/>
              <a:t>aparente</a:t>
            </a:r>
            <a:r>
              <a:rPr lang="en-US" b="1" smtClean="0"/>
              <a:t> </a:t>
            </a:r>
            <a:r>
              <a:rPr lang="en-US" b="1" err="1" smtClean="0"/>
              <a:t>cand</a:t>
            </a:r>
            <a:r>
              <a:rPr lang="en-US" b="1" smtClean="0"/>
              <a:t> </a:t>
            </a:r>
            <a:r>
              <a:rPr lang="en-US" b="1" err="1" smtClean="0"/>
              <a:t>operati</a:t>
            </a:r>
            <a:r>
              <a:rPr lang="en-US" b="1" smtClean="0"/>
              <a:t> cu </a:t>
            </a:r>
            <a:r>
              <a:rPr lang="en-US" b="1" err="1" smtClean="0"/>
              <a:t>tipurile</a:t>
            </a:r>
            <a:r>
              <a:rPr lang="en-US" b="1" smtClean="0"/>
              <a:t> de date!</a:t>
            </a:r>
          </a:p>
          <a:p>
            <a:pPr>
              <a:buNone/>
            </a:pPr>
            <a:r>
              <a:rPr lang="en-US" smtClean="0"/>
              <a:t>	</a:t>
            </a:r>
            <a:endParaRPr lang="en-US" b="1" smtClean="0"/>
          </a:p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Intelegerea</a:t>
            </a:r>
            <a:r>
              <a:rPr lang="en-US" smtClean="0"/>
              <a:t> </a:t>
            </a:r>
            <a:r>
              <a:rPr lang="en-US" err="1" smtClean="0"/>
              <a:t>completa</a:t>
            </a:r>
            <a:r>
              <a:rPr lang="en-US" smtClean="0"/>
              <a:t> </a:t>
            </a:r>
            <a:r>
              <a:rPr lang="en-US" err="1" smtClean="0"/>
              <a:t>si</a:t>
            </a:r>
            <a:r>
              <a:rPr lang="en-US" smtClean="0"/>
              <a:t> </a:t>
            </a:r>
            <a:r>
              <a:rPr lang="en-US" err="1" smtClean="0"/>
              <a:t>fiabila</a:t>
            </a:r>
            <a:r>
              <a:rPr lang="en-US" smtClean="0"/>
              <a:t> a </a:t>
            </a:r>
            <a:r>
              <a:rPr lang="en-US" err="1" smtClean="0"/>
              <a:t>unui</a:t>
            </a:r>
            <a:r>
              <a:rPr lang="en-US" smtClean="0"/>
              <a:t> tip de data </a:t>
            </a:r>
            <a:r>
              <a:rPr lang="en-US" err="1" smtClean="0"/>
              <a:t>este</a:t>
            </a:r>
            <a:r>
              <a:rPr lang="en-US" smtClean="0"/>
              <a:t> </a:t>
            </a:r>
            <a:r>
              <a:rPr lang="en-US" err="1" smtClean="0"/>
              <a:t>posibila</a:t>
            </a:r>
            <a:r>
              <a:rPr lang="en-US" smtClean="0"/>
              <a:t> </a:t>
            </a:r>
            <a:r>
              <a:rPr lang="en-US" err="1" smtClean="0"/>
              <a:t>doar</a:t>
            </a:r>
            <a:r>
              <a:rPr lang="en-US" smtClean="0"/>
              <a:t> </a:t>
            </a:r>
            <a:r>
              <a:rPr lang="en-US" err="1" smtClean="0"/>
              <a:t>daca</a:t>
            </a:r>
            <a:r>
              <a:rPr lang="en-US" smtClean="0"/>
              <a:t> </a:t>
            </a:r>
            <a:r>
              <a:rPr lang="en-US" err="1" smtClean="0"/>
              <a:t>deslusim</a:t>
            </a:r>
            <a:r>
              <a:rPr lang="en-US" smtClean="0"/>
              <a:t>, cu </a:t>
            </a:r>
            <a:r>
              <a:rPr lang="en-US" err="1" smtClean="0"/>
              <a:t>rabdarea</a:t>
            </a:r>
            <a:r>
              <a:rPr lang="en-US" smtClean="0"/>
              <a:t> </a:t>
            </a:r>
            <a:r>
              <a:rPr lang="en-US" err="1" smtClean="0"/>
              <a:t>si</a:t>
            </a:r>
            <a:r>
              <a:rPr lang="en-US" smtClean="0"/>
              <a:t> </a:t>
            </a:r>
            <a:r>
              <a:rPr lang="en-US" err="1" smtClean="0"/>
              <a:t>supletea</a:t>
            </a:r>
            <a:r>
              <a:rPr lang="en-US" smtClean="0"/>
              <a:t> </a:t>
            </a:r>
            <a:r>
              <a:rPr lang="en-US" err="1" smtClean="0"/>
              <a:t>necesara</a:t>
            </a:r>
            <a:r>
              <a:rPr lang="en-US" smtClean="0"/>
              <a:t>, </a:t>
            </a:r>
            <a:r>
              <a:rPr lang="en-US" err="1" smtClean="0"/>
              <a:t>atat</a:t>
            </a:r>
            <a:r>
              <a:rPr lang="en-US" smtClean="0"/>
              <a:t> </a:t>
            </a:r>
            <a:r>
              <a:rPr lang="en-US" err="1" smtClean="0"/>
              <a:t>aspectele</a:t>
            </a:r>
            <a:r>
              <a:rPr lang="en-US" smtClean="0"/>
              <a:t> </a:t>
            </a:r>
            <a:r>
              <a:rPr lang="en-US" err="1" smtClean="0"/>
              <a:t>utilitare</a:t>
            </a:r>
            <a:r>
              <a:rPr lang="en-US" smtClean="0"/>
              <a:t> ale </a:t>
            </a:r>
            <a:r>
              <a:rPr lang="en-US" err="1" smtClean="0"/>
              <a:t>unui</a:t>
            </a:r>
            <a:r>
              <a:rPr lang="en-US" smtClean="0"/>
              <a:t> tip de data cat </a:t>
            </a:r>
            <a:r>
              <a:rPr lang="en-US" err="1" smtClean="0"/>
              <a:t>si</a:t>
            </a:r>
            <a:r>
              <a:rPr lang="en-US" smtClean="0"/>
              <a:t> </a:t>
            </a:r>
            <a:r>
              <a:rPr lang="en-US" err="1" smtClean="0"/>
              <a:t>conotatiile</a:t>
            </a:r>
            <a:r>
              <a:rPr lang="en-US" smtClean="0"/>
              <a:t> </a:t>
            </a:r>
            <a:r>
              <a:rPr lang="en-US" err="1" smtClean="0"/>
              <a:t>lui</a:t>
            </a:r>
            <a:r>
              <a:rPr lang="en-US" smtClean="0"/>
              <a:t> </a:t>
            </a:r>
            <a:r>
              <a:rPr lang="en-US" err="1" smtClean="0"/>
              <a:t>integratoare</a:t>
            </a:r>
            <a:r>
              <a:rPr lang="en-US" smtClean="0"/>
              <a:t>. </a:t>
            </a:r>
          </a:p>
          <a:p>
            <a:pPr>
              <a:buNone/>
            </a:pPr>
            <a:r>
              <a:rPr lang="en-US" smtClean="0"/>
              <a:t>	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err="1" smtClean="0"/>
              <a:t>Acesta</a:t>
            </a:r>
            <a:r>
              <a:rPr lang="en-US" smtClean="0"/>
              <a:t> </a:t>
            </a:r>
            <a:r>
              <a:rPr lang="en-US" err="1" smtClean="0"/>
              <a:t>este</a:t>
            </a:r>
            <a:r>
              <a:rPr lang="en-US" smtClean="0"/>
              <a:t> </a:t>
            </a:r>
            <a:r>
              <a:rPr lang="en-US" err="1" smtClean="0"/>
              <a:t>adevarul</a:t>
            </a:r>
            <a:r>
              <a:rPr lang="en-US" smtClean="0"/>
              <a:t>: nu </a:t>
            </a:r>
            <a:r>
              <a:rPr lang="en-US" err="1" smtClean="0"/>
              <a:t>exista</a:t>
            </a:r>
            <a:r>
              <a:rPr lang="en-US" smtClean="0"/>
              <a:t> </a:t>
            </a:r>
            <a:r>
              <a:rPr lang="en-US" err="1" smtClean="0"/>
              <a:t>creatie</a:t>
            </a:r>
            <a:r>
              <a:rPr lang="en-US" smtClean="0"/>
              <a:t> in </a:t>
            </a:r>
            <a:r>
              <a:rPr lang="en-US" err="1" smtClean="0"/>
              <a:t>univers</a:t>
            </a:r>
            <a:r>
              <a:rPr lang="en-US" smtClean="0"/>
              <a:t> care </a:t>
            </a:r>
            <a:r>
              <a:rPr lang="en-US" err="1" smtClean="0"/>
              <a:t>sa</a:t>
            </a:r>
            <a:r>
              <a:rPr lang="en-US" smtClean="0"/>
              <a:t> nu se </a:t>
            </a:r>
            <a:r>
              <a:rPr lang="en-US" err="1" smtClean="0"/>
              <a:t>integreze</a:t>
            </a:r>
            <a:r>
              <a:rPr lang="en-US" smtClean="0"/>
              <a:t> </a:t>
            </a:r>
            <a:r>
              <a:rPr lang="en-US" err="1" smtClean="0"/>
              <a:t>cumva</a:t>
            </a:r>
            <a:r>
              <a:rPr lang="en-US" smtClean="0"/>
              <a:t> in </a:t>
            </a:r>
            <a:r>
              <a:rPr lang="en-US" err="1" smtClean="0"/>
              <a:t>ansamblul</a:t>
            </a:r>
            <a:r>
              <a:rPr lang="en-US" smtClean="0"/>
              <a:t> format de </a:t>
            </a:r>
            <a:r>
              <a:rPr lang="en-US" err="1" smtClean="0"/>
              <a:t>celelalte</a:t>
            </a:r>
            <a:r>
              <a:rPr lang="en-US" smtClean="0"/>
              <a:t> </a:t>
            </a:r>
            <a:r>
              <a:rPr lang="en-US" err="1" smtClean="0"/>
              <a:t>creatii</a:t>
            </a:r>
            <a:r>
              <a:rPr lang="en-US" smtClean="0"/>
              <a:t>.	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Tipuri</a:t>
            </a:r>
            <a:r>
              <a:rPr lang="en-US" smtClean="0"/>
              <a:t> de date </a:t>
            </a:r>
            <a:r>
              <a:rPr lang="en-US" err="1" smtClean="0"/>
              <a:t>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wrap="none">
            <a:noAutofit/>
          </a:bodyPr>
          <a:lstStyle/>
          <a:p>
            <a:pPr marL="731520" lvl="1" indent="-457200">
              <a:buNone/>
            </a:pPr>
            <a:r>
              <a:rPr lang="en-US" sz="2000" err="1" smtClean="0"/>
              <a:t>Asadar</a:t>
            </a:r>
            <a:r>
              <a:rPr lang="en-US" sz="2000" smtClean="0"/>
              <a:t> </a:t>
            </a:r>
            <a:r>
              <a:rPr lang="en-US" sz="2000" err="1" smtClean="0"/>
              <a:t>revenim</a:t>
            </a:r>
            <a:r>
              <a:rPr lang="en-US" sz="2000" smtClean="0"/>
              <a:t> cu </a:t>
            </a:r>
            <a:r>
              <a:rPr lang="en-US" sz="2000" err="1" smtClean="0"/>
              <a:t>picioarele</a:t>
            </a:r>
            <a:r>
              <a:rPr lang="en-US" sz="2000" smtClean="0"/>
              <a:t> </a:t>
            </a:r>
            <a:r>
              <a:rPr lang="en-US" sz="2000" err="1" smtClean="0"/>
              <a:t>pe</a:t>
            </a:r>
            <a:r>
              <a:rPr lang="en-US" sz="2000" smtClean="0"/>
              <a:t> </a:t>
            </a:r>
            <a:r>
              <a:rPr lang="en-US" sz="2000" err="1" smtClean="0"/>
              <a:t>pamant</a:t>
            </a:r>
            <a:r>
              <a:rPr lang="en-US" sz="2000" smtClean="0"/>
              <a:t>, </a:t>
            </a:r>
            <a:r>
              <a:rPr lang="en-US" sz="2000" err="1" smtClean="0"/>
              <a:t>adica</a:t>
            </a:r>
            <a:r>
              <a:rPr lang="en-US" sz="2000" smtClean="0"/>
              <a:t> in </a:t>
            </a:r>
            <a:r>
              <a:rPr lang="en-US" sz="2000" err="1" smtClean="0"/>
              <a:t>lumea</a:t>
            </a:r>
            <a:r>
              <a:rPr lang="en-US" sz="2000" smtClean="0"/>
              <a:t> </a:t>
            </a:r>
            <a:r>
              <a:rPr lang="en-US" sz="2000" err="1" smtClean="0"/>
              <a:t>perspectivei</a:t>
            </a:r>
            <a:r>
              <a:rPr lang="en-US" sz="2000" smtClean="0"/>
              <a:t> Java</a:t>
            </a:r>
          </a:p>
          <a:p>
            <a:pPr marL="731520" lvl="1" indent="-457200">
              <a:buNone/>
            </a:pPr>
            <a:r>
              <a:rPr lang="en-US" sz="2000" err="1" smtClean="0"/>
              <a:t>asupra</a:t>
            </a:r>
            <a:r>
              <a:rPr lang="en-US" sz="2000" smtClean="0"/>
              <a:t> </a:t>
            </a:r>
            <a:r>
              <a:rPr lang="en-US" sz="2000" err="1" smtClean="0"/>
              <a:t>tipurilor</a:t>
            </a:r>
            <a:r>
              <a:rPr lang="en-US" sz="2000" smtClean="0"/>
              <a:t> de date. </a:t>
            </a:r>
          </a:p>
          <a:p>
            <a:pPr marL="731520" lvl="1" indent="-457200">
              <a:buNone/>
            </a:pPr>
            <a:r>
              <a:rPr lang="en-US" sz="2000" smtClean="0"/>
              <a:t>Inca nu </a:t>
            </a:r>
            <a:r>
              <a:rPr lang="en-US" sz="2000" err="1" smtClean="0"/>
              <a:t>stim</a:t>
            </a:r>
            <a:r>
              <a:rPr lang="en-US" sz="2000" smtClean="0"/>
              <a:t> </a:t>
            </a:r>
            <a:r>
              <a:rPr lang="en-US" sz="2000" err="1" smtClean="0"/>
              <a:t>ce</a:t>
            </a:r>
            <a:r>
              <a:rPr lang="en-US" sz="2000" smtClean="0"/>
              <a:t> </a:t>
            </a:r>
            <a:r>
              <a:rPr lang="en-US" sz="2000" err="1" smtClean="0"/>
              <a:t>este</a:t>
            </a:r>
            <a:r>
              <a:rPr lang="en-US" sz="2000" smtClean="0"/>
              <a:t> </a:t>
            </a:r>
            <a:r>
              <a:rPr lang="en-US" sz="2000" err="1" smtClean="0"/>
              <a:t>acela</a:t>
            </a:r>
            <a:r>
              <a:rPr lang="en-US" sz="2000" smtClean="0"/>
              <a:t> un program Java, </a:t>
            </a:r>
            <a:r>
              <a:rPr lang="en-US" sz="2000" err="1" smtClean="0"/>
              <a:t>dar</a:t>
            </a:r>
            <a:r>
              <a:rPr lang="en-US" sz="2000" smtClean="0"/>
              <a:t> </a:t>
            </a:r>
            <a:r>
              <a:rPr lang="en-US" sz="2000" err="1" smtClean="0"/>
              <a:t>vom</a:t>
            </a:r>
            <a:r>
              <a:rPr lang="en-US" sz="2000" smtClean="0"/>
              <a:t> </a:t>
            </a:r>
            <a:r>
              <a:rPr lang="en-US" sz="2000" err="1" smtClean="0"/>
              <a:t>afla</a:t>
            </a:r>
            <a:r>
              <a:rPr lang="en-US" sz="2000" smtClean="0"/>
              <a:t> in </a:t>
            </a:r>
            <a:r>
              <a:rPr lang="en-US" sz="2000" err="1" smtClean="0"/>
              <a:t>curand</a:t>
            </a:r>
            <a:r>
              <a:rPr lang="en-US" sz="2000" smtClean="0"/>
              <a:t>.</a:t>
            </a:r>
          </a:p>
          <a:p>
            <a:pPr marL="731520" lvl="1" indent="-457200">
              <a:buNone/>
            </a:pPr>
            <a:r>
              <a:rPr lang="en-US" sz="2000" smtClean="0"/>
              <a:t>Java </a:t>
            </a:r>
            <a:r>
              <a:rPr lang="en-US" sz="2000" err="1" smtClean="0"/>
              <a:t>suporta</a:t>
            </a:r>
            <a:r>
              <a:rPr lang="en-US" sz="2000" smtClean="0"/>
              <a:t> </a:t>
            </a:r>
            <a:r>
              <a:rPr lang="en-US" sz="2000" err="1" smtClean="0"/>
              <a:t>doua</a:t>
            </a:r>
            <a:r>
              <a:rPr lang="en-US" sz="2000" smtClean="0"/>
              <a:t> </a:t>
            </a:r>
            <a:r>
              <a:rPr lang="en-US" sz="2000" err="1" smtClean="0"/>
              <a:t>tipuri</a:t>
            </a:r>
            <a:r>
              <a:rPr lang="en-US" sz="2000" smtClean="0"/>
              <a:t> de date: </a:t>
            </a:r>
            <a:r>
              <a:rPr lang="en-US" sz="2000" b="1" err="1" smtClean="0"/>
              <a:t>tipurile</a:t>
            </a:r>
            <a:r>
              <a:rPr lang="en-US" sz="2000" b="1" smtClean="0"/>
              <a:t> primitive</a:t>
            </a:r>
            <a:r>
              <a:rPr lang="en-US" sz="2000" smtClean="0"/>
              <a:t> </a:t>
            </a:r>
            <a:r>
              <a:rPr lang="en-US" sz="2000" err="1" smtClean="0"/>
              <a:t>si</a:t>
            </a:r>
            <a:r>
              <a:rPr lang="en-US" sz="2000" smtClean="0"/>
              <a:t> </a:t>
            </a:r>
            <a:r>
              <a:rPr lang="en-US" sz="2000" b="1" err="1" smtClean="0"/>
              <a:t>tipurile</a:t>
            </a:r>
            <a:r>
              <a:rPr lang="en-US" sz="2000" b="1" smtClean="0"/>
              <a:t> </a:t>
            </a:r>
            <a:r>
              <a:rPr lang="en-US" sz="2000" b="1" err="1" smtClean="0"/>
              <a:t>obiect</a:t>
            </a:r>
            <a:r>
              <a:rPr lang="en-US" sz="2000" b="1" smtClean="0"/>
              <a:t> </a:t>
            </a:r>
          </a:p>
          <a:p>
            <a:pPr marL="731520" lvl="1" indent="-457200">
              <a:buNone/>
            </a:pPr>
            <a:r>
              <a:rPr lang="en-US" sz="2000" b="1" smtClean="0"/>
              <a:t>(</a:t>
            </a:r>
            <a:r>
              <a:rPr lang="en-US" sz="2000" b="1" err="1" smtClean="0"/>
              <a:t>referinta</a:t>
            </a:r>
            <a:r>
              <a:rPr lang="en-US" sz="2000" b="1" smtClean="0"/>
              <a:t>)</a:t>
            </a:r>
            <a:r>
              <a:rPr lang="en-US" sz="2000" smtClean="0"/>
              <a:t>. </a:t>
            </a:r>
          </a:p>
          <a:p>
            <a:pPr marL="731520" lvl="1" indent="-457200">
              <a:buNone/>
            </a:pPr>
            <a:r>
              <a:rPr lang="en-US" sz="2000" err="1" smtClean="0"/>
              <a:t>Minunata</a:t>
            </a:r>
            <a:r>
              <a:rPr lang="en-US" sz="2000" smtClean="0"/>
              <a:t> </a:t>
            </a:r>
            <a:r>
              <a:rPr lang="en-US" sz="2000" err="1" smtClean="0"/>
              <a:t>aceasta</a:t>
            </a:r>
            <a:r>
              <a:rPr lang="en-US" sz="2000" smtClean="0">
                <a:hlinkClick r:id="rId3"/>
              </a:rPr>
              <a:t> </a:t>
            </a:r>
            <a:r>
              <a:rPr lang="en-US" sz="2000" err="1" smtClean="0"/>
              <a:t>taxonomie</a:t>
            </a:r>
            <a:r>
              <a:rPr lang="en-US" sz="2000" smtClean="0"/>
              <a:t> cu </a:t>
            </a:r>
            <a:r>
              <a:rPr lang="en-US" sz="2000" err="1" smtClean="0"/>
              <a:t>valoare</a:t>
            </a:r>
            <a:r>
              <a:rPr lang="en-US" sz="2000" smtClean="0"/>
              <a:t> </a:t>
            </a:r>
            <a:r>
              <a:rPr lang="en-US" sz="2000" err="1" smtClean="0"/>
              <a:t>explicativa</a:t>
            </a:r>
            <a:r>
              <a:rPr lang="en-US" sz="2000" smtClean="0"/>
              <a:t>. </a:t>
            </a:r>
            <a:r>
              <a:rPr lang="en-US" sz="2000" err="1" smtClean="0"/>
              <a:t>Lumea</a:t>
            </a:r>
            <a:r>
              <a:rPr lang="en-US" sz="2000" smtClean="0"/>
              <a:t> </a:t>
            </a:r>
            <a:r>
              <a:rPr lang="en-US" sz="2000" err="1" smtClean="0"/>
              <a:t>tipurilor</a:t>
            </a:r>
            <a:r>
              <a:rPr lang="en-US" sz="2000" smtClean="0"/>
              <a:t> de </a:t>
            </a:r>
          </a:p>
          <a:p>
            <a:pPr marL="731520" lvl="1" indent="-457200">
              <a:buNone/>
            </a:pPr>
            <a:r>
              <a:rPr lang="en-US" sz="2000" smtClean="0"/>
              <a:t>date din Java </a:t>
            </a:r>
            <a:r>
              <a:rPr lang="en-US" sz="2000" err="1" smtClean="0"/>
              <a:t>este</a:t>
            </a:r>
            <a:r>
              <a:rPr lang="en-US" sz="2000" smtClean="0"/>
              <a:t> riguros organizata.</a:t>
            </a:r>
          </a:p>
          <a:p>
            <a:pPr marL="731520" lvl="1" indent="-457200">
              <a:buNone/>
            </a:pPr>
            <a:r>
              <a:rPr lang="en-US" sz="2000" err="1" smtClean="0">
                <a:latin typeface="+mj-lt"/>
              </a:rPr>
              <a:t>Detalii</a:t>
            </a:r>
            <a:r>
              <a:rPr lang="en-US" sz="2000" smtClean="0">
                <a:latin typeface="+mj-lt"/>
              </a:rPr>
              <a:t> </a:t>
            </a:r>
            <a:r>
              <a:rPr lang="en-US" sz="2000" err="1" smtClean="0">
                <a:latin typeface="+mj-lt"/>
              </a:rPr>
              <a:t>referitoare</a:t>
            </a:r>
            <a:r>
              <a:rPr lang="en-US" sz="2000" smtClean="0">
                <a:latin typeface="+mj-lt"/>
              </a:rPr>
              <a:t> la </a:t>
            </a:r>
            <a:r>
              <a:rPr lang="en-US" sz="2000" err="1" smtClean="0">
                <a:latin typeface="+mj-lt"/>
              </a:rPr>
              <a:t>continutul</a:t>
            </a:r>
            <a:r>
              <a:rPr lang="en-US" sz="2000" smtClean="0">
                <a:latin typeface="+mj-lt"/>
              </a:rPr>
              <a:t> </a:t>
            </a:r>
            <a:r>
              <a:rPr lang="en-US" sz="2000" err="1" smtClean="0">
                <a:latin typeface="+mj-lt"/>
              </a:rPr>
              <a:t>faptic</a:t>
            </a:r>
            <a:r>
              <a:rPr lang="en-US" sz="2000" smtClean="0">
                <a:latin typeface="+mj-lt"/>
              </a:rPr>
              <a:t> al </a:t>
            </a:r>
            <a:r>
              <a:rPr lang="en-US" sz="2000" err="1" smtClean="0">
                <a:latin typeface="+mj-lt"/>
              </a:rPr>
              <a:t>acestei</a:t>
            </a:r>
            <a:r>
              <a:rPr lang="en-US" sz="2000" smtClean="0">
                <a:latin typeface="+mj-lt"/>
              </a:rPr>
              <a:t> </a:t>
            </a:r>
            <a:r>
              <a:rPr lang="en-US" sz="2000" err="1" smtClean="0">
                <a:latin typeface="+mj-lt"/>
              </a:rPr>
              <a:t>lumi</a:t>
            </a:r>
            <a:r>
              <a:rPr lang="en-US" sz="2000" smtClean="0">
                <a:latin typeface="+mj-lt"/>
              </a:rPr>
              <a:t> </a:t>
            </a:r>
            <a:r>
              <a:rPr lang="en-US" sz="2000" err="1" smtClean="0">
                <a:latin typeface="+mj-lt"/>
              </a:rPr>
              <a:t>puteti</a:t>
            </a:r>
            <a:r>
              <a:rPr lang="en-US" sz="2000" smtClean="0">
                <a:latin typeface="+mj-lt"/>
              </a:rPr>
              <a:t> </a:t>
            </a:r>
            <a:r>
              <a:rPr lang="en-US" sz="2000" err="1" smtClean="0">
                <a:latin typeface="+mj-lt"/>
              </a:rPr>
              <a:t>gasi</a:t>
            </a:r>
            <a:r>
              <a:rPr lang="en-US" sz="2000" smtClean="0">
                <a:latin typeface="+mj-lt"/>
              </a:rPr>
              <a:t> in </a:t>
            </a:r>
          </a:p>
          <a:p>
            <a:pPr marL="731520" lvl="1" indent="-457200">
              <a:buNone/>
            </a:pPr>
            <a:r>
              <a:rPr lang="en-US" sz="2000" smtClean="0">
                <a:latin typeface="+mj-lt"/>
              </a:rPr>
              <a:t>Internet la link-urile de </a:t>
            </a:r>
            <a:r>
              <a:rPr lang="en-US" sz="2000" err="1" smtClean="0">
                <a:latin typeface="+mj-lt"/>
              </a:rPr>
              <a:t>mai</a:t>
            </a:r>
            <a:r>
              <a:rPr lang="en-US" sz="2000" smtClean="0">
                <a:latin typeface="+mj-lt"/>
              </a:rPr>
              <a:t> </a:t>
            </a:r>
            <a:r>
              <a:rPr lang="en-US" sz="2000" err="1" smtClean="0">
                <a:latin typeface="+mj-lt"/>
              </a:rPr>
              <a:t>jos</a:t>
            </a:r>
            <a:r>
              <a:rPr lang="en-US" sz="2000" smtClean="0">
                <a:latin typeface="+mj-lt"/>
              </a:rPr>
              <a:t> </a:t>
            </a:r>
            <a:r>
              <a:rPr lang="en-US" sz="2000" err="1" smtClean="0">
                <a:latin typeface="+mj-lt"/>
              </a:rPr>
              <a:t>si</a:t>
            </a:r>
            <a:r>
              <a:rPr lang="en-US" sz="2000" smtClean="0">
                <a:latin typeface="+mj-lt"/>
              </a:rPr>
              <a:t> nu </a:t>
            </a:r>
            <a:r>
              <a:rPr lang="en-US" sz="2000" err="1" smtClean="0">
                <a:latin typeface="+mj-lt"/>
              </a:rPr>
              <a:t>numai</a:t>
            </a:r>
            <a:r>
              <a:rPr lang="en-US" sz="2000" smtClean="0">
                <a:latin typeface="+mj-lt"/>
              </a:rPr>
              <a:t>:</a:t>
            </a:r>
            <a:endParaRPr lang="en-US" sz="2000" smtClean="0">
              <a:latin typeface="+mj-lt"/>
              <a:hlinkClick r:id="rId3"/>
            </a:endParaRPr>
          </a:p>
          <a:p>
            <a:pPr marL="731520" lvl="1" indent="-457200">
              <a:buNone/>
            </a:pPr>
            <a:r>
              <a:rPr lang="en-US" sz="2000" err="1" smtClean="0">
                <a:hlinkClick r:id="rId3"/>
              </a:rPr>
              <a:t>http://java.sun.com/docs/white/langenv/Simple.doc1.html</a:t>
            </a:r>
            <a:endParaRPr lang="en-US" sz="2000" smtClean="0"/>
          </a:p>
          <a:p>
            <a:pPr marL="731520" lvl="1" indent="-457200">
              <a:buNone/>
            </a:pPr>
            <a:r>
              <a:rPr lang="en-US" sz="2000" err="1" smtClean="0">
                <a:hlinkClick r:id="rId4"/>
              </a:rPr>
              <a:t>http://www.tutorialspoint.com/java/java_basic_datatypes.htm</a:t>
            </a:r>
            <a:endParaRPr lang="en-US" sz="2000" smtClean="0"/>
          </a:p>
          <a:p>
            <a:pPr marL="731520" lvl="1" indent="-457200">
              <a:buNone/>
            </a:pPr>
            <a:r>
              <a:rPr lang="en-US" sz="2000" err="1" smtClean="0">
                <a:hlinkClick r:id="rId5"/>
              </a:rPr>
              <a:t>http://www.angelfire.com/tx4/cus/shapes/covariance.html</a:t>
            </a:r>
            <a:endParaRPr lang="en-US" sz="2000" smtClean="0"/>
          </a:p>
          <a:p>
            <a:pPr marL="731520" lvl="1" indent="-457200">
              <a:buNone/>
            </a:pPr>
            <a:endParaRPr lang="en-US" sz="2400" smtClean="0"/>
          </a:p>
          <a:p>
            <a:pPr marL="731520" lvl="1" indent="-457200"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Tipuri de date fundamentale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731520" lvl="1" indent="-457200" algn="ctr">
              <a:buNone/>
            </a:pPr>
            <a:r>
              <a:rPr lang="en-US" sz="3000" b="1" smtClean="0">
                <a:solidFill>
                  <a:srgbClr val="990000"/>
                </a:solidFill>
              </a:rPr>
              <a:t>Tipuri de date primitive</a:t>
            </a:r>
            <a:endParaRPr lang="en-US" sz="1800" b="1" smtClean="0">
              <a:solidFill>
                <a:srgbClr val="990000"/>
              </a:solidFill>
            </a:endParaRPr>
          </a:p>
          <a:p>
            <a:pPr marL="731520" lvl="1" indent="-457200">
              <a:buNone/>
            </a:pPr>
            <a:r>
              <a:rPr lang="en-US" sz="1800" b="1" smtClean="0"/>
              <a:t>Tipuri </a:t>
            </a:r>
            <a:r>
              <a:rPr lang="en-US" sz="1800" b="1" err="1" smtClean="0"/>
              <a:t>intregi</a:t>
            </a:r>
            <a:endParaRPr lang="en-US" b="1" smtClean="0"/>
          </a:p>
          <a:p>
            <a:pPr marL="731520" lvl="1" indent="-457200"/>
            <a:r>
              <a:rPr lang="en-US" smtClean="0">
                <a:latin typeface="Arial" pitchFamily="34" charset="0"/>
                <a:cs typeface="Arial" pitchFamily="34" charset="0"/>
              </a:rPr>
              <a:t>byte (8 </a:t>
            </a:r>
            <a:r>
              <a:rPr lang="en-US" err="1" smtClean="0">
                <a:latin typeface="Arial" pitchFamily="34" charset="0"/>
                <a:cs typeface="Arial" pitchFamily="34" charset="0"/>
              </a:rPr>
              <a:t>biti</a:t>
            </a:r>
            <a:r>
              <a:rPr lang="en-US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lvl="2"/>
            <a:r>
              <a:rPr lang="en-US" err="1" smtClean="0"/>
              <a:t>Tipul</a:t>
            </a:r>
            <a:r>
              <a:rPr lang="en-US" smtClean="0"/>
              <a:t> byte se </a:t>
            </a:r>
            <a:r>
              <a:rPr lang="en-US" err="1" smtClean="0"/>
              <a:t>reprezinta</a:t>
            </a:r>
            <a:r>
              <a:rPr lang="en-US" smtClean="0"/>
              <a:t> cu </a:t>
            </a:r>
            <a:r>
              <a:rPr lang="en-US" err="1" smtClean="0"/>
              <a:t>semn</a:t>
            </a:r>
            <a:r>
              <a:rPr lang="en-US" smtClean="0"/>
              <a:t> in cod </a:t>
            </a:r>
            <a:r>
              <a:rPr lang="en-US" err="1" smtClean="0"/>
              <a:t>complementar</a:t>
            </a:r>
            <a:endParaRPr lang="en-US" smtClean="0"/>
          </a:p>
          <a:p>
            <a:pPr lvl="2"/>
            <a:r>
              <a:rPr lang="en-US" err="1" smtClean="0"/>
              <a:t>Valoarea</a:t>
            </a:r>
            <a:r>
              <a:rPr lang="en-US" smtClean="0"/>
              <a:t> minima: -128 (-2^7)</a:t>
            </a:r>
          </a:p>
          <a:p>
            <a:pPr lvl="2"/>
            <a:r>
              <a:rPr lang="en-US" err="1" smtClean="0"/>
              <a:t>Valoarea</a:t>
            </a:r>
            <a:r>
              <a:rPr lang="en-US" smtClean="0"/>
              <a:t> maxima: 127 (</a:t>
            </a:r>
            <a:r>
              <a:rPr lang="en-US" err="1" smtClean="0"/>
              <a:t>inclusiv</a:t>
            </a:r>
            <a:r>
              <a:rPr lang="en-US" smtClean="0"/>
              <a:t>)(2^7 -1)</a:t>
            </a:r>
          </a:p>
          <a:p>
            <a:pPr lvl="2"/>
            <a:r>
              <a:rPr lang="en-US" err="1" smtClean="0"/>
              <a:t>Valoarea</a:t>
            </a:r>
            <a:r>
              <a:rPr lang="en-US" smtClean="0"/>
              <a:t> </a:t>
            </a:r>
            <a:r>
              <a:rPr lang="en-US" err="1" smtClean="0"/>
              <a:t>implicita</a:t>
            </a:r>
            <a:r>
              <a:rPr lang="en-US" smtClean="0"/>
              <a:t>: 0</a:t>
            </a:r>
          </a:p>
          <a:p>
            <a:pPr lvl="2"/>
            <a:r>
              <a:rPr lang="en-US" smtClean="0"/>
              <a:t>Este </a:t>
            </a:r>
            <a:r>
              <a:rPr lang="en-US" err="1" smtClean="0"/>
              <a:t>folosit</a:t>
            </a:r>
            <a:r>
              <a:rPr lang="en-US" smtClean="0"/>
              <a:t> </a:t>
            </a:r>
            <a:r>
              <a:rPr lang="en-US" err="1" smtClean="0"/>
              <a:t>pentru</a:t>
            </a:r>
            <a:r>
              <a:rPr lang="en-US" smtClean="0"/>
              <a:t> a face </a:t>
            </a:r>
            <a:r>
              <a:rPr lang="en-US" err="1" smtClean="0"/>
              <a:t>economie</a:t>
            </a:r>
            <a:r>
              <a:rPr lang="en-US" smtClean="0"/>
              <a:t> de </a:t>
            </a:r>
            <a:r>
              <a:rPr lang="en-US" err="1" smtClean="0"/>
              <a:t>memorie</a:t>
            </a:r>
            <a:r>
              <a:rPr lang="en-US" smtClean="0"/>
              <a:t> in </a:t>
            </a:r>
            <a:r>
              <a:rPr lang="en-US" err="1" smtClean="0"/>
              <a:t>cadrul</a:t>
            </a:r>
            <a:r>
              <a:rPr lang="en-US" smtClean="0"/>
              <a:t> </a:t>
            </a:r>
            <a:r>
              <a:rPr lang="en-US" err="1" smtClean="0"/>
              <a:t>tablourilor</a:t>
            </a:r>
            <a:r>
              <a:rPr lang="en-US" smtClean="0"/>
              <a:t> </a:t>
            </a:r>
            <a:r>
              <a:rPr lang="en-US" err="1" smtClean="0"/>
              <a:t>mari</a:t>
            </a:r>
            <a:r>
              <a:rPr lang="en-US" smtClean="0"/>
              <a:t> </a:t>
            </a:r>
            <a:r>
              <a:rPr lang="en-US" err="1" smtClean="0"/>
              <a:t>daca</a:t>
            </a:r>
            <a:r>
              <a:rPr lang="en-US" smtClean="0"/>
              <a:t> </a:t>
            </a:r>
            <a:r>
              <a:rPr lang="en-US" err="1" smtClean="0"/>
              <a:t>poate</a:t>
            </a:r>
            <a:r>
              <a:rPr lang="en-US" smtClean="0"/>
              <a:t> </a:t>
            </a:r>
            <a:r>
              <a:rPr lang="en-US" err="1" smtClean="0"/>
              <a:t>inlocui</a:t>
            </a:r>
            <a:r>
              <a:rPr lang="en-US" smtClean="0"/>
              <a:t> </a:t>
            </a:r>
            <a:r>
              <a:rPr lang="en-US" err="1" smtClean="0"/>
              <a:t>tipul</a:t>
            </a:r>
            <a:r>
              <a:rPr lang="en-US" smtClean="0"/>
              <a:t> int.</a:t>
            </a:r>
          </a:p>
          <a:p>
            <a:pPr lvl="2"/>
            <a:r>
              <a:rPr lang="en-US" err="1" smtClean="0"/>
              <a:t>Operatiile</a:t>
            </a:r>
            <a:r>
              <a:rPr lang="en-US" smtClean="0"/>
              <a:t> </a:t>
            </a:r>
            <a:r>
              <a:rPr lang="en-US" err="1" smtClean="0"/>
              <a:t>permise</a:t>
            </a:r>
            <a:r>
              <a:rPr lang="en-US" smtClean="0"/>
              <a:t> </a:t>
            </a:r>
            <a:r>
              <a:rPr lang="en-US" err="1" smtClean="0"/>
              <a:t>sunt</a:t>
            </a:r>
            <a:r>
              <a:rPr lang="en-US" smtClean="0"/>
              <a:t> </a:t>
            </a:r>
            <a:r>
              <a:rPr lang="en-US" err="1" smtClean="0"/>
              <a:t>operatiile</a:t>
            </a:r>
            <a:r>
              <a:rPr lang="en-US" smtClean="0"/>
              <a:t> aritmetice: adunarea, scaderea, inmultirea si impartirea; Se cuvine sa remarcam faptul ca impartirea a doua numere de tip byte, atunci cand are sens, are ca rezultat catul impartirii.  </a:t>
            </a:r>
          </a:p>
          <a:p>
            <a:pPr marL="731520" lvl="1" indent="-457200">
              <a:buNone/>
            </a:pPr>
            <a:endParaRPr lang="en-US" smtClean="0">
              <a:latin typeface="Arial" pitchFamily="34" charset="0"/>
              <a:cs typeface="Arial" pitchFamily="34" charset="0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1576</TotalTime>
  <Words>1440</Words>
  <Application>Microsoft Office PowerPoint</Application>
  <PresentationFormat>On-screen Show (4:3)</PresentationFormat>
  <Paragraphs>384</Paragraphs>
  <Slides>38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Civic</vt:lpstr>
      <vt:lpstr>Programare obiect orientata</vt:lpstr>
      <vt:lpstr>Tipuri de date fundamentale</vt:lpstr>
      <vt:lpstr>Tipuri de date fundamentale</vt:lpstr>
      <vt:lpstr>Tipuri de date fundamentale</vt:lpstr>
      <vt:lpstr>PowerPoint Presentation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PowerPoint Presentation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Tipuri de date fundamentale</vt:lpstr>
      <vt:lpstr>Operatori in Java</vt:lpstr>
      <vt:lpstr>Operatori in Java</vt:lpstr>
      <vt:lpstr>Operatori in Java</vt:lpstr>
      <vt:lpstr>Operatori in Java</vt:lpstr>
      <vt:lpstr>Operatori in Java</vt:lpstr>
      <vt:lpstr>Operatori in Java</vt:lpstr>
      <vt:lpstr>Operatori in Java</vt:lpstr>
      <vt:lpstr>Operatori in Java</vt:lpstr>
    </vt:vector>
  </TitlesOfParts>
  <Company>Siemens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Bocu Dorin</dc:creator>
  <cp:lastModifiedBy>Razvan</cp:lastModifiedBy>
  <cp:revision>158</cp:revision>
  <dcterms:created xsi:type="dcterms:W3CDTF">2011-01-17T15:48:27Z</dcterms:created>
  <dcterms:modified xsi:type="dcterms:W3CDTF">2016-03-05T17:18:58Z</dcterms:modified>
</cp:coreProperties>
</file>