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258" r:id="rId3"/>
    <p:sldId id="284" r:id="rId4"/>
    <p:sldId id="287" r:id="rId5"/>
    <p:sldId id="285" r:id="rId6"/>
    <p:sldId id="286" r:id="rId7"/>
    <p:sldId id="288" r:id="rId8"/>
    <p:sldId id="290" r:id="rId9"/>
    <p:sldId id="292" r:id="rId10"/>
    <p:sldId id="289" r:id="rId11"/>
    <p:sldId id="291" r:id="rId12"/>
    <p:sldId id="293" r:id="rId13"/>
    <p:sldId id="294" r:id="rId14"/>
    <p:sldId id="295" r:id="rId15"/>
    <p:sldId id="313"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7" r:id="rId34"/>
    <p:sldId id="318" r:id="rId35"/>
    <p:sldId id="319" r:id="rId36"/>
    <p:sldId id="320" r:id="rId37"/>
    <p:sldId id="321" r:id="rId38"/>
    <p:sldId id="322" r:id="rId39"/>
    <p:sldId id="323" r:id="rId40"/>
    <p:sldId id="324" r:id="rId41"/>
    <p:sldId id="326" r:id="rId42"/>
    <p:sldId id="327" r:id="rId43"/>
    <p:sldId id="328" r:id="rId44"/>
    <p:sldId id="329" r:id="rId45"/>
    <p:sldId id="330" r:id="rId46"/>
    <p:sldId id="331" r:id="rId47"/>
    <p:sldId id="314" r:id="rId48"/>
    <p:sldId id="316" r:id="rId49"/>
    <p:sldId id="334" r:id="rId50"/>
    <p:sldId id="325" r:id="rId51"/>
    <p:sldId id="335" r:id="rId52"/>
    <p:sldId id="336" r:id="rId53"/>
    <p:sldId id="337"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ocu Dorin" initials="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93" autoAdjust="0"/>
  </p:normalViewPr>
  <p:slideViewPr>
    <p:cSldViewPr>
      <p:cViewPr>
        <p:scale>
          <a:sx n="98" d="100"/>
          <a:sy n="98" d="100"/>
        </p:scale>
        <p:origin x="-2004" y="-4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180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FEF66-F770-4A78-9740-95A09650C629}" type="datetimeFigureOut">
              <a:rPr lang="en-US" smtClean="0"/>
              <a:pPr/>
              <a:t>10/24/2018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17A35-86EB-4BA8-BB31-83175142837F}" type="slidenum">
              <a:rPr lang="en-US" smtClean="0"/>
              <a:pPr/>
              <a:t>‹#›</a:t>
            </a:fld>
            <a:endParaRPr lang="en-US"/>
          </a:p>
        </p:txBody>
      </p:sp>
    </p:spTree>
    <p:extLst>
      <p:ext uri="{BB962C8B-B14F-4D97-AF65-F5344CB8AC3E}">
        <p14:creationId xmlns:p14="http://schemas.microsoft.com/office/powerpoint/2010/main" val="2549336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Editia</a:t>
            </a:r>
            <a:r>
              <a:rPr lang="en-US" dirty="0" smtClean="0"/>
              <a:t> I a </a:t>
            </a:r>
            <a:r>
              <a:rPr lang="en-US" dirty="0" err="1" smtClean="0"/>
              <a:t>experimentului</a:t>
            </a:r>
            <a:r>
              <a:rPr lang="en-US" dirty="0" smtClean="0"/>
              <a:t>.  </a:t>
            </a:r>
          </a:p>
          <a:p>
            <a:r>
              <a:rPr lang="en-US" dirty="0" err="1" smtClean="0"/>
              <a:t>Doua</a:t>
            </a:r>
            <a:r>
              <a:rPr lang="en-US" dirty="0" smtClean="0"/>
              <a:t> </a:t>
            </a:r>
            <a:r>
              <a:rPr lang="en-US" dirty="0" err="1" smtClean="0"/>
              <a:t>sunt</a:t>
            </a:r>
            <a:r>
              <a:rPr lang="en-US" dirty="0" smtClean="0"/>
              <a:t> </a:t>
            </a:r>
            <a:r>
              <a:rPr lang="en-US" dirty="0" err="1" smtClean="0"/>
              <a:t>problemele</a:t>
            </a:r>
            <a:r>
              <a:rPr lang="en-US" dirty="0" smtClean="0"/>
              <a:t> </a:t>
            </a:r>
            <a:r>
              <a:rPr lang="en-US" dirty="0" err="1" smtClean="0"/>
              <a:t>avute</a:t>
            </a:r>
            <a:r>
              <a:rPr lang="en-US" dirty="0" smtClean="0"/>
              <a:t> permanent in </a:t>
            </a:r>
            <a:r>
              <a:rPr lang="en-US" dirty="0" err="1" smtClean="0"/>
              <a:t>vedere</a:t>
            </a:r>
            <a:r>
              <a:rPr lang="en-US" dirty="0" smtClean="0"/>
              <a:t> in  </a:t>
            </a:r>
            <a:r>
              <a:rPr lang="en-US" dirty="0" err="1" smtClean="0"/>
              <a:t>acest</a:t>
            </a:r>
            <a:r>
              <a:rPr lang="en-US" dirty="0" smtClean="0"/>
              <a:t> </a:t>
            </a:r>
            <a:r>
              <a:rPr lang="en-US" dirty="0" err="1" smtClean="0"/>
              <a:t>demers</a:t>
            </a:r>
            <a:r>
              <a:rPr lang="en-US" dirty="0" smtClean="0"/>
              <a:t>:</a:t>
            </a:r>
          </a:p>
          <a:p>
            <a:r>
              <a:rPr lang="en-US" dirty="0"/>
              <a:t>	</a:t>
            </a:r>
            <a:r>
              <a:rPr lang="en-US" dirty="0" smtClean="0"/>
              <a:t>1.  </a:t>
            </a:r>
            <a:r>
              <a:rPr lang="en-US" dirty="0" err="1" smtClean="0"/>
              <a:t>Sfera</a:t>
            </a:r>
            <a:r>
              <a:rPr lang="en-US" dirty="0" smtClean="0"/>
              <a:t> </a:t>
            </a:r>
            <a:r>
              <a:rPr lang="en-US" dirty="0" err="1" smtClean="0"/>
              <a:t>demersului</a:t>
            </a:r>
            <a:r>
              <a:rPr lang="en-US" dirty="0" smtClean="0"/>
              <a:t>:  </a:t>
            </a:r>
            <a:r>
              <a:rPr lang="en-US" dirty="0" err="1" smtClean="0"/>
              <a:t>cititorul</a:t>
            </a:r>
            <a:r>
              <a:rPr lang="en-US" dirty="0" smtClean="0"/>
              <a:t> nu </a:t>
            </a:r>
            <a:r>
              <a:rPr lang="en-US" dirty="0" err="1" smtClean="0"/>
              <a:t>trebuie</a:t>
            </a:r>
            <a:r>
              <a:rPr lang="en-US" dirty="0" smtClean="0"/>
              <a:t> </a:t>
            </a:r>
            <a:r>
              <a:rPr lang="en-US" dirty="0" err="1" smtClean="0"/>
              <a:t>sa</a:t>
            </a:r>
            <a:r>
              <a:rPr lang="en-US" dirty="0" smtClean="0"/>
              <a:t> fie </a:t>
            </a:r>
            <a:r>
              <a:rPr lang="en-US" dirty="0" err="1" smtClean="0"/>
              <a:t>obosit</a:t>
            </a:r>
            <a:r>
              <a:rPr lang="en-US" dirty="0" smtClean="0"/>
              <a:t> cu </a:t>
            </a:r>
            <a:r>
              <a:rPr lang="en-US" dirty="0" err="1" smtClean="0"/>
              <a:t>povesti</a:t>
            </a:r>
            <a:r>
              <a:rPr lang="en-US" dirty="0" smtClean="0"/>
              <a:t>  	</a:t>
            </a:r>
            <a:r>
              <a:rPr lang="en-US" dirty="0" err="1" smtClean="0"/>
              <a:t>insipide</a:t>
            </a:r>
            <a:r>
              <a:rPr lang="en-US" dirty="0" smtClean="0"/>
              <a:t>;</a:t>
            </a:r>
          </a:p>
          <a:p>
            <a:r>
              <a:rPr lang="en-US" dirty="0"/>
              <a:t>	</a:t>
            </a:r>
            <a:r>
              <a:rPr lang="en-US" dirty="0" smtClean="0"/>
              <a:t>2.   </a:t>
            </a:r>
            <a:r>
              <a:rPr lang="en-US" dirty="0" err="1" smtClean="0"/>
              <a:t>Stilul</a:t>
            </a:r>
            <a:r>
              <a:rPr lang="en-US" dirty="0" smtClean="0"/>
              <a:t> de </a:t>
            </a:r>
            <a:r>
              <a:rPr lang="en-US" dirty="0" err="1" smtClean="0"/>
              <a:t>prezentare</a:t>
            </a:r>
            <a:r>
              <a:rPr lang="en-US" dirty="0" smtClean="0"/>
              <a:t> </a:t>
            </a:r>
            <a:r>
              <a:rPr lang="en-US" dirty="0" err="1" smtClean="0"/>
              <a:t>trebuie</a:t>
            </a:r>
            <a:r>
              <a:rPr lang="en-US" dirty="0" smtClean="0"/>
              <a:t> </a:t>
            </a:r>
            <a:r>
              <a:rPr lang="en-US" dirty="0" err="1" smtClean="0"/>
              <a:t>sa</a:t>
            </a:r>
            <a:r>
              <a:rPr lang="en-US" dirty="0" smtClean="0"/>
              <a:t> </a:t>
            </a:r>
            <a:r>
              <a:rPr lang="en-US" dirty="0" err="1" smtClean="0"/>
              <a:t>imbine</a:t>
            </a:r>
            <a:r>
              <a:rPr lang="en-US" dirty="0" smtClean="0"/>
              <a:t> </a:t>
            </a:r>
            <a:r>
              <a:rPr lang="en-US" dirty="0" err="1" smtClean="0"/>
              <a:t>judicios</a:t>
            </a:r>
            <a:r>
              <a:rPr lang="en-US" dirty="0" smtClean="0"/>
              <a:t> </a:t>
            </a:r>
            <a:r>
              <a:rPr lang="en-US" dirty="0" err="1" smtClean="0"/>
              <a:t>claritatea</a:t>
            </a:r>
            <a:r>
              <a:rPr lang="en-US" dirty="0" smtClean="0"/>
              <a:t>  </a:t>
            </a:r>
            <a:r>
              <a:rPr lang="en-US" dirty="0" err="1" smtClean="0"/>
              <a:t>expunerii</a:t>
            </a:r>
            <a:r>
              <a:rPr lang="en-US" dirty="0" smtClean="0"/>
              <a:t> </a:t>
            </a:r>
            <a:r>
              <a:rPr lang="en-US" dirty="0" err="1" smtClean="0"/>
              <a:t>notiunilor</a:t>
            </a:r>
            <a:r>
              <a:rPr lang="en-US" dirty="0" smtClean="0"/>
              <a:t> </a:t>
            </a:r>
            <a:r>
              <a:rPr lang="en-US" dirty="0" err="1" smtClean="0"/>
              <a:t>teoretice</a:t>
            </a:r>
            <a:r>
              <a:rPr lang="en-US" dirty="0" smtClean="0"/>
              <a:t> cu  </a:t>
            </a:r>
            <a:r>
              <a:rPr lang="en-US" dirty="0" err="1" smtClean="0"/>
              <a:t>agilitatea</a:t>
            </a:r>
            <a:r>
              <a:rPr lang="en-US" dirty="0" smtClean="0"/>
              <a:t>  	</a:t>
            </a:r>
            <a:r>
              <a:rPr lang="en-US" dirty="0" err="1" smtClean="0"/>
              <a:t>exemplificarilor</a:t>
            </a:r>
            <a:r>
              <a:rPr lang="en-US" dirty="0" smtClean="0"/>
              <a:t>.</a:t>
            </a:r>
            <a:endParaRPr lang="en-US" dirty="0"/>
          </a:p>
        </p:txBody>
      </p:sp>
      <p:sp>
        <p:nvSpPr>
          <p:cNvPr id="4" name="Slide Number Placeholder 3"/>
          <p:cNvSpPr>
            <a:spLocks noGrp="1"/>
          </p:cNvSpPr>
          <p:nvPr>
            <p:ph type="sldNum" sz="quarter" idx="10"/>
          </p:nvPr>
        </p:nvSpPr>
        <p:spPr/>
        <p:txBody>
          <a:bodyPr/>
          <a:lstStyle/>
          <a:p>
            <a:fld id="{7B017A35-86EB-4BA8-BB31-83175142837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A3EF867-3369-4D2E-BFD3-0581FAC35A64}"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3EF867-3369-4D2E-BFD3-0581FAC35A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A3EF867-3369-4D2E-BFD3-0581FAC35A64}"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A3EF867-3369-4D2E-BFD3-0581FAC35A64}"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A3EF867-3369-4D2E-BFD3-0581FAC35A64}"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9905847-7B0E-476A-8375-2D72EE33A7E0}"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3EF867-3369-4D2E-BFD3-0581FAC35A64}"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A3EF867-3369-4D2E-BFD3-0581FAC35A64}"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A3EF867-3369-4D2E-BFD3-0581FAC35A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A3EF867-3369-4D2E-BFD3-0581FAC35A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A3EF867-3369-4D2E-BFD3-0581FAC35A64}"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9905847-7B0E-476A-8375-2D72EE33A7E0}" type="datetimeFigureOut">
              <a:rPr lang="en-US" smtClean="0"/>
              <a:pPr/>
              <a:t>10/24/2018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A3EF867-3369-4D2E-BFD3-0581FAC35A64}"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9905847-7B0E-476A-8375-2D72EE33A7E0}" type="datetimeFigureOut">
              <a:rPr lang="en-US" smtClean="0"/>
              <a:pPr/>
              <a:t>10/24/2018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9905847-7B0E-476A-8375-2D72EE33A7E0}" type="datetimeFigureOut">
              <a:rPr lang="en-US" smtClean="0"/>
              <a:pPr/>
              <a:t>10/24/2018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A3EF867-3369-4D2E-BFD3-0581FAC35A64}"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codeguru.com/java/tij/tij0071.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patriot.net/~tvalesky/jninative.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1252542"/>
          </a:xfrm>
        </p:spPr>
        <p:txBody>
          <a:bodyPr>
            <a:normAutofit/>
          </a:bodyPr>
          <a:lstStyle/>
          <a:p>
            <a:r>
              <a:rPr lang="en-US" sz="3600" dirty="0" err="1" smtClean="0">
                <a:solidFill>
                  <a:schemeClr val="accent2">
                    <a:lumMod val="75000"/>
                  </a:schemeClr>
                </a:solidFill>
                <a:latin typeface="Showcard Gothic" pitchFamily="82" charset="0"/>
              </a:rPr>
              <a:t>Perspectiva</a:t>
            </a:r>
            <a:r>
              <a:rPr lang="en-US" sz="3600" dirty="0" smtClean="0">
                <a:solidFill>
                  <a:schemeClr val="accent2">
                    <a:lumMod val="75000"/>
                  </a:schemeClr>
                </a:solidFill>
                <a:latin typeface="Showcard Gothic" pitchFamily="82" charset="0"/>
              </a:rPr>
              <a:t> Java</a:t>
            </a:r>
            <a:endParaRPr lang="en-US" sz="3600" dirty="0">
              <a:solidFill>
                <a:schemeClr val="accent2">
                  <a:lumMod val="75000"/>
                </a:schemeClr>
              </a:solidFill>
              <a:latin typeface="Showcard Gothic" pitchFamily="82" charset="0"/>
            </a:endParaRPr>
          </a:p>
        </p:txBody>
      </p:sp>
      <p:sp>
        <p:nvSpPr>
          <p:cNvPr id="2" name="Title 1"/>
          <p:cNvSpPr>
            <a:spLocks noGrp="1"/>
          </p:cNvSpPr>
          <p:nvPr>
            <p:ph type="ctrTitle"/>
          </p:nvPr>
        </p:nvSpPr>
        <p:spPr/>
        <p:txBody>
          <a:bodyPr/>
          <a:lstStyle/>
          <a:p>
            <a:r>
              <a:rPr lang="en-US" dirty="0" err="1" smtClean="0">
                <a:solidFill>
                  <a:schemeClr val="accent2">
                    <a:lumMod val="75000"/>
                  </a:schemeClr>
                </a:solidFill>
                <a:latin typeface="Showcard Gothic" pitchFamily="82" charset="0"/>
              </a:rPr>
              <a:t>Programare</a:t>
            </a:r>
            <a:r>
              <a:rPr lang="en-US" dirty="0" smtClean="0">
                <a:solidFill>
                  <a:schemeClr val="accent2">
                    <a:lumMod val="75000"/>
                  </a:schemeClr>
                </a:solidFill>
                <a:latin typeface="Showcard Gothic" pitchFamily="82" charset="0"/>
              </a:rPr>
              <a:t> </a:t>
            </a:r>
            <a:r>
              <a:rPr lang="en-US" dirty="0" err="1" smtClean="0">
                <a:solidFill>
                  <a:schemeClr val="accent2">
                    <a:lumMod val="75000"/>
                  </a:schemeClr>
                </a:solidFill>
                <a:latin typeface="Showcard Gothic" pitchFamily="82" charset="0"/>
              </a:rPr>
              <a:t>obiect</a:t>
            </a:r>
            <a:r>
              <a:rPr lang="en-US" dirty="0" smtClean="0">
                <a:solidFill>
                  <a:schemeClr val="accent2">
                    <a:lumMod val="75000"/>
                  </a:schemeClr>
                </a:solidFill>
                <a:latin typeface="Showcard Gothic" pitchFamily="82" charset="0"/>
              </a:rPr>
              <a:t> </a:t>
            </a:r>
            <a:r>
              <a:rPr lang="en-US" dirty="0" err="1" smtClean="0">
                <a:solidFill>
                  <a:schemeClr val="accent2">
                    <a:lumMod val="75000"/>
                  </a:schemeClr>
                </a:solidFill>
                <a:latin typeface="Showcard Gothic" pitchFamily="82" charset="0"/>
              </a:rPr>
              <a:t>orientata</a:t>
            </a:r>
            <a:endParaRPr lang="en-US" dirty="0">
              <a:solidFill>
                <a:schemeClr val="accent2">
                  <a:lumMod val="75000"/>
                </a:schemeClr>
              </a:solidFill>
              <a:latin typeface="Showcard Gothic" pitchFamily="82" charset="0"/>
            </a:endParaRPr>
          </a:p>
        </p:txBody>
      </p:sp>
      <p:sp>
        <p:nvSpPr>
          <p:cNvPr id="4" name="TextBox 3"/>
          <p:cNvSpPr txBox="1"/>
          <p:nvPr/>
        </p:nvSpPr>
        <p:spPr>
          <a:xfrm>
            <a:off x="1428728" y="5143512"/>
            <a:ext cx="6357982" cy="584775"/>
          </a:xfrm>
          <a:prstGeom prst="rect">
            <a:avLst/>
          </a:prstGeom>
          <a:noFill/>
        </p:spPr>
        <p:txBody>
          <a:bodyPr wrap="square" rtlCol="0">
            <a:spAutoFit/>
          </a:bodyPr>
          <a:lstStyle/>
          <a:p>
            <a:pPr algn="ctr"/>
            <a:r>
              <a:rPr lang="en-US" sz="3200" dirty="0" smtClean="0">
                <a:solidFill>
                  <a:schemeClr val="accent2">
                    <a:lumMod val="75000"/>
                  </a:schemeClr>
                </a:solidFill>
                <a:latin typeface="Showcard Gothic" pitchFamily="82" charset="0"/>
              </a:rPr>
              <a:t>Lector dr. </a:t>
            </a:r>
            <a:r>
              <a:rPr lang="en-US" sz="3200" dirty="0" err="1" smtClean="0">
                <a:solidFill>
                  <a:schemeClr val="accent2">
                    <a:lumMod val="75000"/>
                  </a:schemeClr>
                </a:solidFill>
                <a:latin typeface="Showcard Gothic" pitchFamily="82" charset="0"/>
              </a:rPr>
              <a:t>Razvan</a:t>
            </a:r>
            <a:r>
              <a:rPr lang="en-US" sz="3200" dirty="0" smtClean="0">
                <a:solidFill>
                  <a:schemeClr val="accent2">
                    <a:lumMod val="75000"/>
                  </a:schemeClr>
                </a:solidFill>
                <a:latin typeface="Showcard Gothic" pitchFamily="82" charset="0"/>
              </a:rPr>
              <a:t> Bocu</a:t>
            </a:r>
            <a:endParaRPr lang="en-US" sz="3200" dirty="0">
              <a:solidFill>
                <a:schemeClr val="accent2">
                  <a:lumMod val="75000"/>
                </a:schemeClr>
              </a:solidFill>
              <a:latin typeface="Showcard Gothic"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pPr>
              <a:buNone/>
            </a:pPr>
            <a:r>
              <a:rPr lang="en-US" smtClean="0"/>
              <a:t>	</a:t>
            </a:r>
            <a:r>
              <a:rPr lang="en-US" i="1" smtClean="0"/>
              <a:t>&lt;Lista de modificatori suportati de clase&gt;</a:t>
            </a:r>
            <a:r>
              <a:rPr lang="en-US" smtClean="0"/>
              <a:t>:</a:t>
            </a:r>
          </a:p>
          <a:p>
            <a:pPr lvl="1"/>
            <a:r>
              <a:rPr lang="en-US" i="1" smtClean="0">
                <a:solidFill>
                  <a:srgbClr val="990000"/>
                </a:solidFill>
              </a:rPr>
              <a:t>public;</a:t>
            </a:r>
          </a:p>
          <a:p>
            <a:pPr lvl="1"/>
            <a:r>
              <a:rPr lang="en-US" i="1" smtClean="0">
                <a:solidFill>
                  <a:srgbClr val="990000"/>
                </a:solidFill>
              </a:rPr>
              <a:t>final;</a:t>
            </a:r>
          </a:p>
          <a:p>
            <a:pPr lvl="1"/>
            <a:r>
              <a:rPr lang="en-US" i="1" smtClean="0">
                <a:solidFill>
                  <a:srgbClr val="990000"/>
                </a:solidFill>
              </a:rPr>
              <a:t>abstract;</a:t>
            </a:r>
          </a:p>
          <a:p>
            <a:pPr lvl="1"/>
            <a:r>
              <a:rPr lang="en-US" i="1" smtClean="0">
                <a:solidFill>
                  <a:srgbClr val="990000"/>
                </a:solidFill>
              </a:rPr>
              <a:t>strictfp;</a:t>
            </a:r>
          </a:p>
          <a:p>
            <a:pPr>
              <a:buNone/>
            </a:pPr>
            <a:r>
              <a:rPr lang="en-US" smtClean="0"/>
              <a:t>	</a:t>
            </a:r>
            <a:r>
              <a:rPr lang="en-US" sz="2200" smtClean="0"/>
              <a:t>Modificatorul </a:t>
            </a:r>
            <a:r>
              <a:rPr lang="en-US" sz="2200" b="1" i="1" smtClean="0"/>
              <a:t>public</a:t>
            </a:r>
            <a:r>
              <a:rPr lang="en-US" sz="2200" smtClean="0"/>
              <a:t> permite, teoretic, importul de resurse din clasa prefixata, daca problema vizibilitatii este rezolvata. Prezenta modificatorului este o conditie necesara pentru ca un client al clasei vizate sa ii poata accesa resursele. Daca i le acceseaza sau nu, depinde de modificatorii care afecteaza respectivele resurse.</a:t>
            </a:r>
          </a:p>
          <a:p>
            <a:pPr>
              <a:buNone/>
            </a:pPr>
            <a:r>
              <a:rPr lang="en-US" smtClean="0"/>
              <a:t>		</a:t>
            </a:r>
          </a:p>
          <a:p>
            <a:pPr>
              <a:buNone/>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smtClean="0"/>
              <a:t>Modificatorul </a:t>
            </a:r>
            <a:r>
              <a:rPr lang="en-US" b="1" i="1" smtClean="0"/>
              <a:t>final </a:t>
            </a:r>
            <a:r>
              <a:rPr lang="en-US" smtClean="0"/>
              <a:t>asociat unei clase este utilizat pentru a bloca, cu ajutorul compilatorului Java, intentiile de derivare din clasa careia i s-a aplicat modificatorul </a:t>
            </a:r>
            <a:r>
              <a:rPr lang="en-US" b="1" i="1" smtClean="0"/>
              <a:t>final</a:t>
            </a:r>
            <a:r>
              <a:rPr lang="en-US" smtClean="0"/>
              <a:t>. </a:t>
            </a:r>
          </a:p>
          <a:p>
            <a:r>
              <a:rPr lang="en-US" smtClean="0"/>
              <a:t>Modificatorul </a:t>
            </a:r>
            <a:r>
              <a:rPr lang="en-US" b="1" i="1" smtClean="0"/>
              <a:t>abstract</a:t>
            </a:r>
            <a:r>
              <a:rPr lang="en-US" smtClean="0"/>
              <a:t> aplicat unei clase ii impune compilatorului sa trateze ca abstracta clasa respectiva. </a:t>
            </a:r>
            <a:r>
              <a:rPr lang="en-US" b="1" smtClean="0">
                <a:solidFill>
                  <a:srgbClr val="990000"/>
                </a:solidFill>
              </a:rPr>
              <a:t>Atentie:</a:t>
            </a:r>
            <a:r>
              <a:rPr lang="en-US" smtClean="0"/>
              <a:t> compilatorul </a:t>
            </a:r>
            <a:r>
              <a:rPr lang="en-US" i="1" smtClean="0">
                <a:solidFill>
                  <a:srgbClr val="990000"/>
                </a:solidFill>
              </a:rPr>
              <a:t>sanctioneaza nedeclararea ca abstracta a unei clase care contine cel putin o metoda abstracta</a:t>
            </a:r>
            <a:r>
              <a:rPr lang="en-US" smtClean="0"/>
              <a:t> dar </a:t>
            </a:r>
            <a:r>
              <a:rPr lang="en-US" i="1" smtClean="0">
                <a:solidFill>
                  <a:srgbClr val="990000"/>
                </a:solidFill>
              </a:rPr>
              <a:t>nu sanctioneaza declararea ca abstracta a unei clase care nu contine nici o metoda abstracta</a:t>
            </a:r>
            <a:r>
              <a:rPr lang="en-US" i="1" smtClean="0"/>
              <a:t>. </a:t>
            </a:r>
            <a:r>
              <a:rPr lang="en-US" smtClean="0"/>
              <a:t>  </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r>
              <a:rPr lang="en-US" smtClean="0"/>
              <a:t>Verificati comportamentul compilatorului, pus  in fata urmatoarelor doua scenarii:</a:t>
            </a:r>
          </a:p>
          <a:p>
            <a:r>
              <a:rPr lang="en-US" smtClean="0"/>
              <a:t>1- Clasa D contine operatia f, publica si abstracta,care nu intoarce nici un rezultat.Clasa publica  E mosteneste clasa D. </a:t>
            </a:r>
          </a:p>
          <a:p>
            <a:r>
              <a:rPr lang="en-US" smtClean="0"/>
              <a:t>2- Clasa D contine operatia f, publica, care nu intoarce nimic, si practic nu are implementare.</a:t>
            </a:r>
          </a:p>
          <a:p>
            <a:r>
              <a:rPr lang="en-US" smtClean="0"/>
              <a:t>Clasa E mosteneste clasa D.</a:t>
            </a:r>
          </a:p>
          <a:p>
            <a:r>
              <a:rPr lang="en-US" i="1" smtClean="0">
                <a:solidFill>
                  <a:srgbClr val="990000"/>
                </a:solidFill>
              </a:rPr>
              <a:t>Cercetati modul in care se implica compilatorul in derularea fiecarui scenariu!</a:t>
            </a:r>
            <a:endParaRPr lang="en-US" i="1">
              <a:solidFill>
                <a:srgbClr val="99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smtClean="0"/>
              <a:t>Modificatorul </a:t>
            </a:r>
            <a:r>
              <a:rPr lang="en-US" b="1" i="1" smtClean="0"/>
              <a:t>strictfp </a:t>
            </a:r>
            <a:r>
              <a:rPr lang="en-US" smtClean="0"/>
              <a:t>este utilizat pentru a solicita compilatorului sa impuna utilizarea standardului IEEE 754 in reprezentarea si manipularea numerelor reale in virgula mobila simpla (32) sau dubla (64) precizie. Aceasta posibilitate a aparut odata cu JVM 1.2 care a permis si reprezentarea numerelor reale in virgula mobila pe mai mult de 64 de biti daca mediul de executie permite acest lucru. Asigurarea compatibilitatii calculelor in virgula mobila in aplicatiile recente cu vechile aplicatii, daca acest lucru este necesar, se realizeaza aplicand modificatorul strictfp claselor. </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70000" lnSpcReduction="20000"/>
          </a:bodyPr>
          <a:lstStyle/>
          <a:p>
            <a:pPr>
              <a:buNone/>
            </a:pPr>
            <a:r>
              <a:rPr lang="en-US" b="1" smtClean="0"/>
              <a:t>	Resursele private ale unei clase</a:t>
            </a:r>
          </a:p>
          <a:p>
            <a:pPr>
              <a:buNone/>
            </a:pPr>
            <a:r>
              <a:rPr lang="en-US" b="1" smtClean="0"/>
              <a:t>	</a:t>
            </a:r>
            <a:r>
              <a:rPr lang="en-US" i="1" smtClean="0">
                <a:solidFill>
                  <a:srgbClr val="990000"/>
                </a:solidFill>
              </a:rPr>
              <a:t>Toate creatiile naturii sunt astfel proiectate incat intimitatea lor poate fi cunoscuta greu sau foarte vag.</a:t>
            </a:r>
          </a:p>
          <a:p>
            <a:pPr>
              <a:buNone/>
            </a:pPr>
            <a:r>
              <a:rPr lang="en-US" smtClean="0"/>
              <a:t>	Natura este un maestru al incapsularii. De ce? Pentru ca incapsularea este procedeul prin care:</a:t>
            </a:r>
          </a:p>
          <a:p>
            <a:pPr lvl="1"/>
            <a:r>
              <a:rPr lang="en-US" smtClean="0"/>
              <a:t>Obiectele din natura isi conserva integritatea in “habitatele” din care fac parte;</a:t>
            </a:r>
          </a:p>
          <a:p>
            <a:pPr lvl="1"/>
            <a:r>
              <a:rPr lang="en-US" smtClean="0"/>
              <a:t>Obiectele din natura isi conserva si promoveaza unicitatea semantica;</a:t>
            </a:r>
          </a:p>
          <a:p>
            <a:pPr lvl="1">
              <a:buNone/>
            </a:pPr>
            <a:r>
              <a:rPr lang="en-US" smtClean="0">
                <a:solidFill>
                  <a:schemeClr val="tx1"/>
                </a:solidFill>
              </a:rPr>
              <a:t>Incapsularea este, in ultima analiza, </a:t>
            </a:r>
            <a:r>
              <a:rPr lang="en-US" b="1" smtClean="0">
                <a:solidFill>
                  <a:schemeClr val="tx1"/>
                </a:solidFill>
              </a:rPr>
              <a:t>un instrument de discretizare eficienta a</a:t>
            </a:r>
          </a:p>
          <a:p>
            <a:pPr lvl="1">
              <a:buNone/>
            </a:pPr>
            <a:r>
              <a:rPr lang="en-US" b="1" smtClean="0">
                <a:solidFill>
                  <a:schemeClr val="tx1"/>
                </a:solidFill>
              </a:rPr>
              <a:t>efortului de modelare</a:t>
            </a:r>
            <a:r>
              <a:rPr lang="en-US" smtClean="0">
                <a:solidFill>
                  <a:schemeClr val="tx1"/>
                </a:solidFill>
              </a:rPr>
              <a:t>. Partea este inclusa in intreg fara a-si pierde cu totul</a:t>
            </a:r>
          </a:p>
          <a:p>
            <a:pPr lvl="1">
              <a:buNone/>
            </a:pPr>
            <a:r>
              <a:rPr lang="en-US" smtClean="0">
                <a:solidFill>
                  <a:schemeClr val="tx1"/>
                </a:solidFill>
              </a:rPr>
              <a:t>semnificatiile care o definesc.</a:t>
            </a:r>
          </a:p>
          <a:p>
            <a:pPr lvl="1">
              <a:buNone/>
            </a:pPr>
            <a:r>
              <a:rPr lang="en-US" smtClean="0">
                <a:solidFill>
                  <a:schemeClr val="tx1"/>
                </a:solidFill>
              </a:rPr>
              <a:t>In contextul mai larg al gandirii, conceptele au nevoie de autonomie pentru a putea sa isi</a:t>
            </a:r>
          </a:p>
          <a:p>
            <a:pPr lvl="1">
              <a:buNone/>
            </a:pPr>
            <a:r>
              <a:rPr lang="en-US" smtClean="0">
                <a:solidFill>
                  <a:schemeClr val="tx1"/>
                </a:solidFill>
              </a:rPr>
              <a:t>imbogateasca zestrea semantica specifica. </a:t>
            </a:r>
          </a:p>
          <a:p>
            <a:pPr lvl="1">
              <a:buNone/>
            </a:pPr>
            <a:endParaRPr lang="en-US" b="1" smtClean="0">
              <a:solidFill>
                <a:schemeClr val="tx1"/>
              </a:solidFill>
            </a:endParaRPr>
          </a:p>
          <a:p>
            <a:pPr lvl="1">
              <a:buNone/>
            </a:pPr>
            <a:r>
              <a:rPr lang="en-US" b="1" smtClean="0">
                <a:solidFill>
                  <a:srgbClr val="990000"/>
                </a:solidFill>
              </a:rPr>
              <a:t>Clasa este un concept care are nevoie de autonomie relativa atunci cand</a:t>
            </a:r>
          </a:p>
          <a:p>
            <a:pPr lvl="1">
              <a:buNone/>
            </a:pPr>
            <a:r>
              <a:rPr lang="en-US" b="1" smtClean="0">
                <a:solidFill>
                  <a:srgbClr val="990000"/>
                </a:solidFill>
              </a:rPr>
              <a:t>ea reprezinta una din multele parti ale unui intreg.</a:t>
            </a:r>
          </a:p>
          <a:p>
            <a:pPr lvl="1">
              <a:buNone/>
            </a:pPr>
            <a:endParaRPr lang="en-US" b="1" smtClean="0">
              <a:solidFill>
                <a:schemeClr val="tx1"/>
              </a:solidFill>
            </a:endParaRPr>
          </a:p>
          <a:p>
            <a:pPr lvl="1">
              <a:buNone/>
            </a:pPr>
            <a:r>
              <a:rPr lang="en-US" b="1" smtClean="0">
                <a:solidFill>
                  <a:srgbClr val="990000"/>
                </a:solidFill>
              </a:rPr>
              <a:t>Ascunderea unora dintre resursele unei clase este calea de urmat</a:t>
            </a:r>
          </a:p>
          <a:p>
            <a:pPr lvl="1">
              <a:buNone/>
            </a:pPr>
            <a:r>
              <a:rPr lang="en-US" b="1" smtClean="0">
                <a:solidFill>
                  <a:srgbClr val="990000"/>
                </a:solidFill>
              </a:rPr>
              <a:t>si pentru a asigura o autonomie relativa claselor in Java.</a:t>
            </a:r>
            <a:endParaRPr lang="en-US" b="1">
              <a:solidFill>
                <a:srgbClr val="99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endParaRPr lang="en-US" smtClean="0"/>
          </a:p>
          <a:p>
            <a:pPr>
              <a:buNone/>
            </a:pPr>
            <a:r>
              <a:rPr lang="en-US" smtClean="0"/>
              <a:t>	</a:t>
            </a:r>
          </a:p>
          <a:p>
            <a:pPr>
              <a:buNone/>
            </a:pPr>
            <a:endParaRPr lang="en-US" smtClean="0"/>
          </a:p>
          <a:p>
            <a:pPr>
              <a:buNone/>
            </a:pPr>
            <a:r>
              <a:rPr lang="en-US" smtClean="0"/>
              <a:t>	</a:t>
            </a:r>
            <a:r>
              <a:rPr lang="en-US" sz="3200" b="1" smtClean="0"/>
              <a:t>Fireste, in Java dispunem de un set complex de modificatori aplicabili resurselor unei clase.</a:t>
            </a:r>
          </a:p>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a:bodyPr>
          <a:lstStyle/>
          <a:p>
            <a:r>
              <a:rPr lang="en-US" b="1" smtClean="0"/>
              <a:t>Modificatorii aplicabili datelor membre ale unei clase Java:</a:t>
            </a:r>
          </a:p>
          <a:p>
            <a:pPr lvl="1"/>
            <a:r>
              <a:rPr lang="en-US" smtClean="0"/>
              <a:t>public;</a:t>
            </a:r>
          </a:p>
          <a:p>
            <a:pPr lvl="1"/>
            <a:r>
              <a:rPr lang="en-US" smtClean="0"/>
              <a:t>protected;</a:t>
            </a:r>
          </a:p>
          <a:p>
            <a:pPr lvl="1"/>
            <a:r>
              <a:rPr lang="en-US" smtClean="0"/>
              <a:t>private;</a:t>
            </a:r>
          </a:p>
          <a:p>
            <a:pPr lvl="1"/>
            <a:r>
              <a:rPr lang="en-US" smtClean="0"/>
              <a:t>final;</a:t>
            </a:r>
          </a:p>
          <a:p>
            <a:pPr lvl="1"/>
            <a:r>
              <a:rPr lang="en-US" smtClean="0"/>
              <a:t>static;</a:t>
            </a:r>
          </a:p>
          <a:p>
            <a:pPr lvl="1"/>
            <a:r>
              <a:rPr lang="en-US" smtClean="0"/>
              <a:t>transient;</a:t>
            </a:r>
          </a:p>
          <a:p>
            <a:pPr lvl="1"/>
            <a:r>
              <a:rPr lang="en-US" smtClean="0"/>
              <a:t>volatile;</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public </a:t>
            </a:r>
            <a:r>
              <a:rPr lang="en-US" smtClean="0"/>
              <a:t>aplicabil datelor membre</a:t>
            </a:r>
            <a:r>
              <a:rPr lang="en-US" sz="3600" b="1" smtClean="0">
                <a:sym typeface="Wingdings"/>
              </a:rPr>
              <a:t></a:t>
            </a:r>
            <a:endParaRPr lang="en-US" b="1" smtClean="0"/>
          </a:p>
          <a:p>
            <a:pPr>
              <a:buNone/>
            </a:pPr>
            <a:r>
              <a:rPr lang="en-US" smtClean="0"/>
              <a:t>	</a:t>
            </a:r>
          </a:p>
          <a:p>
            <a:pPr>
              <a:buNone/>
            </a:pPr>
            <a:r>
              <a:rPr lang="en-US" smtClean="0"/>
              <a:t>	Prezenta lui in fata datelor membre garanteaza faptul ca acestea sunt accesibile deindata ce clasa detinatoare este vizibila.</a:t>
            </a:r>
          </a:p>
          <a:p>
            <a:pPr>
              <a:buNone/>
            </a:pPr>
            <a:r>
              <a:rPr lang="en-US" smtClean="0">
                <a:solidFill>
                  <a:srgbClr val="C00000"/>
                </a:solidFill>
              </a:rPr>
              <a:t>	Problema acestui modificator in  cazul datelor este legata de recomandarea de a fi evitat, recomandare ceruta de principiul incapsularii.</a:t>
            </a:r>
          </a:p>
          <a:p>
            <a:pPr>
              <a:buNone/>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92500"/>
          </a:bodyPr>
          <a:lstStyle/>
          <a:p>
            <a:pPr>
              <a:buNone/>
            </a:pPr>
            <a:r>
              <a:rPr lang="en-US" smtClean="0"/>
              <a:t>	Si totusi, </a:t>
            </a:r>
            <a:r>
              <a:rPr lang="en-US" smtClean="0">
                <a:solidFill>
                  <a:srgbClr val="C00000"/>
                </a:solidFill>
              </a:rPr>
              <a:t>exista situatii in care datele membre ale unei clase trebuie sa poata fi modificate de clientii clasei.</a:t>
            </a:r>
            <a:r>
              <a:rPr lang="en-US" smtClean="0"/>
              <a:t> Asadar, exista situatii in care, cu buna stiinta, facem brese in incapsulare. De exemplu, marimea unei colectii trebuie sa poata fi modificata de client.</a:t>
            </a:r>
          </a:p>
          <a:p>
            <a:pPr>
              <a:buNone/>
            </a:pPr>
            <a:r>
              <a:rPr lang="en-US" smtClean="0"/>
              <a:t>	In cazul in care procedam astfel, datele membre sunt accesibile clientului in regim de proprietate.  Cum Java nu ofera suport explicit pentru conceptul de proprietate, vom simula proprietatea inzestrand datele membre vizate cu metode de setare/consultare, controlate adecvat din punct de vedere al vixibilitatii.</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endParaRPr lang="en-US" smtClean="0"/>
          </a:p>
          <a:p>
            <a:pPr>
              <a:buNone/>
            </a:pPr>
            <a:endParaRPr lang="en-US" smtClean="0"/>
          </a:p>
          <a:p>
            <a:pPr>
              <a:buNone/>
            </a:pPr>
            <a:r>
              <a:rPr lang="en-US" smtClean="0"/>
              <a:t>	</a:t>
            </a:r>
            <a:r>
              <a:rPr lang="en-US" sz="3600" b="1" smtClean="0">
                <a:solidFill>
                  <a:srgbClr val="C00000"/>
                </a:solidFill>
              </a:rPr>
              <a:t>Asadar, chiar si atunci cand recurgem la brese in incapsularea unei clase, datele membre este de dorit sa fie private.</a:t>
            </a:r>
            <a:endParaRPr lang="en-US" sz="3600" b="1">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dirty="0"/>
          </a:p>
        </p:txBody>
      </p:sp>
      <p:sp>
        <p:nvSpPr>
          <p:cNvPr id="3" name="Content Placeholder 2"/>
          <p:cNvSpPr>
            <a:spLocks noGrp="1"/>
          </p:cNvSpPr>
          <p:nvPr>
            <p:ph sz="quarter" idx="1"/>
          </p:nvPr>
        </p:nvSpPr>
        <p:spPr/>
        <p:txBody>
          <a:bodyPr/>
          <a:lstStyle/>
          <a:p>
            <a:pPr>
              <a:buNone/>
            </a:pPr>
            <a:r>
              <a:rPr lang="en-US" smtClean="0"/>
              <a:t>Orice paradigma </a:t>
            </a:r>
            <a:r>
              <a:rPr lang="en-US" b="1" smtClean="0"/>
              <a:t>se construieste</a:t>
            </a:r>
            <a:r>
              <a:rPr lang="en-US" smtClean="0"/>
              <a:t> si </a:t>
            </a:r>
            <a:r>
              <a:rPr lang="en-US" b="1" smtClean="0"/>
              <a:t>se exprima</a:t>
            </a:r>
            <a:r>
              <a:rPr lang="en-US" smtClean="0"/>
              <a:t> cu</a:t>
            </a:r>
          </a:p>
          <a:p>
            <a:pPr>
              <a:buNone/>
            </a:pPr>
            <a:r>
              <a:rPr lang="en-US" smtClean="0"/>
              <a:t>ajutorul conceptelor si principiilor.</a:t>
            </a:r>
          </a:p>
          <a:p>
            <a:pPr>
              <a:buNone/>
            </a:pPr>
            <a:r>
              <a:rPr lang="en-US" smtClean="0"/>
              <a:t>Orientarea pe obiecte, ca paradigma in modelare si </a:t>
            </a:r>
          </a:p>
          <a:p>
            <a:pPr>
              <a:buNone/>
            </a:pPr>
            <a:r>
              <a:rPr lang="en-US" smtClean="0"/>
              <a:t>programare, nu face exceptie.</a:t>
            </a:r>
          </a:p>
          <a:p>
            <a:pPr>
              <a:buNone/>
            </a:pPr>
            <a:r>
              <a:rPr lang="en-US" b="1" smtClean="0"/>
              <a:t>Metoda de gandire</a:t>
            </a:r>
            <a:r>
              <a:rPr lang="en-US" smtClean="0"/>
              <a:t>, </a:t>
            </a:r>
            <a:r>
              <a:rPr lang="en-US" b="1" smtClean="0"/>
              <a:t>modelare</a:t>
            </a:r>
            <a:r>
              <a:rPr lang="en-US" smtClean="0"/>
              <a:t> si </a:t>
            </a:r>
            <a:r>
              <a:rPr lang="en-US" b="1" smtClean="0"/>
              <a:t>programare</a:t>
            </a:r>
            <a:r>
              <a:rPr lang="en-US" smtClean="0"/>
              <a:t>,</a:t>
            </a:r>
          </a:p>
          <a:p>
            <a:pPr>
              <a:buNone/>
            </a:pPr>
            <a:r>
              <a:rPr lang="en-US" smtClean="0"/>
              <a:t>orientarea pe obiecte este, totodata, o </a:t>
            </a:r>
            <a:r>
              <a:rPr lang="en-US" b="1" smtClean="0"/>
              <a:t>tehnologie</a:t>
            </a:r>
            <a:r>
              <a:rPr lang="en-US" smtClean="0"/>
              <a:t>,</a:t>
            </a:r>
          </a:p>
          <a:p>
            <a:pPr>
              <a:buNone/>
            </a:pPr>
            <a:r>
              <a:rPr lang="en-US" smtClean="0"/>
              <a:t>folosita intens de dezvoltatori si programatori, pe</a:t>
            </a:r>
          </a:p>
          <a:p>
            <a:pPr>
              <a:buNone/>
            </a:pPr>
            <a:r>
              <a:rPr lang="en-US" smtClean="0"/>
              <a:t>diferite platforme.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a:t>
            </a:r>
            <a:r>
              <a:rPr lang="en-US" sz="2400" smtClean="0"/>
              <a:t>Modificatorul </a:t>
            </a:r>
            <a:r>
              <a:rPr lang="en-US" sz="2400" b="1" smtClean="0"/>
              <a:t>protected</a:t>
            </a:r>
            <a:r>
              <a:rPr lang="en-US" sz="2400" smtClean="0">
                <a:solidFill>
                  <a:srgbClr val="C00000"/>
                </a:solidFill>
              </a:rPr>
              <a:t> </a:t>
            </a:r>
            <a:r>
              <a:rPr lang="en-US" sz="2400" smtClean="0"/>
              <a:t>aplicabil datelor membre </a:t>
            </a:r>
            <a:r>
              <a:rPr lang="en-US" sz="3200" b="1" smtClean="0">
                <a:sym typeface="Wingdings"/>
              </a:rPr>
              <a:t></a:t>
            </a:r>
            <a:endParaRPr lang="en-US" b="1" smtClean="0"/>
          </a:p>
          <a:p>
            <a:pPr>
              <a:buNone/>
            </a:pPr>
            <a:r>
              <a:rPr lang="en-US" smtClean="0"/>
              <a:t>	</a:t>
            </a:r>
          </a:p>
          <a:p>
            <a:pPr>
              <a:buNone/>
            </a:pPr>
            <a:r>
              <a:rPr lang="en-US" smtClean="0"/>
              <a:t>	Datele membre prefixate cu </a:t>
            </a:r>
            <a:r>
              <a:rPr lang="en-US" b="1" smtClean="0"/>
              <a:t>protected</a:t>
            </a:r>
            <a:r>
              <a:rPr lang="en-US" smtClean="0"/>
              <a:t> sunt accesibile la nivel de clasa gazda, la nivel de subclasa si la nivel de pachet gazda. Clientii nu au acces la datele membre protejate. </a:t>
            </a:r>
          </a:p>
          <a:p>
            <a:pPr>
              <a:buNone/>
            </a:pPr>
            <a:r>
              <a:rPr lang="en-US" smtClean="0"/>
              <a:t>	Evident, toata discutia de mai sus este valabila daca pachetul care contine clasa gazda este adus in spatiul de nume al aplicatiei.</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a:bodyPr>
          <a:lstStyle/>
          <a:p>
            <a:pPr>
              <a:buNone/>
            </a:pPr>
            <a:r>
              <a:rPr lang="en-US" smtClean="0"/>
              <a:t>	Modificatorul </a:t>
            </a:r>
            <a:r>
              <a:rPr lang="en-US" b="1" smtClean="0"/>
              <a:t>private</a:t>
            </a:r>
            <a:r>
              <a:rPr lang="en-US" smtClean="0"/>
              <a:t> aplicabil datelor membre </a:t>
            </a:r>
            <a:r>
              <a:rPr lang="en-US" sz="2800" b="1" smtClean="0">
                <a:sym typeface="Wingdings"/>
              </a:rPr>
              <a:t></a:t>
            </a:r>
          </a:p>
          <a:p>
            <a:pPr>
              <a:buNone/>
            </a:pPr>
            <a:r>
              <a:rPr lang="en-US" sz="2800" smtClean="0"/>
              <a:t>	</a:t>
            </a:r>
          </a:p>
          <a:p>
            <a:pPr>
              <a:buNone/>
            </a:pPr>
            <a:r>
              <a:rPr lang="en-US" sz="2800" smtClean="0"/>
              <a:t>	Datele membre prefixate cu </a:t>
            </a:r>
            <a:r>
              <a:rPr lang="en-US" sz="2800" b="1" smtClean="0"/>
              <a:t>private</a:t>
            </a:r>
            <a:r>
              <a:rPr lang="en-US" sz="2800" smtClean="0"/>
              <a:t> sunt accesibile doar la nivel de clasa gazda. </a:t>
            </a:r>
          </a:p>
          <a:p>
            <a:pPr>
              <a:buNone/>
            </a:pPr>
            <a:r>
              <a:rPr lang="en-US" sz="2800" smtClean="0"/>
              <a:t>	Evident, toata discutia de mai sus este valabila daca pachetul care contine clasa gazda este adus in spatiul de nume al aplicatiei.</a:t>
            </a:r>
            <a:endParaRPr lang="en-US" sz="2800" b="1" smtClean="0">
              <a:sym typeface="Wingdings"/>
            </a:endParaRPr>
          </a:p>
          <a:p>
            <a:pPr>
              <a:buNone/>
            </a:pPr>
            <a:r>
              <a:rPr lang="en-US" sz="2800" b="1" smtClean="0">
                <a:sym typeface="Wingdings"/>
              </a:rPr>
              <a:t>	</a:t>
            </a:r>
            <a:endParaRPr lang="en-US" smtClean="0"/>
          </a:p>
          <a:p>
            <a:pPr>
              <a:buNone/>
            </a:pPr>
            <a:r>
              <a:rPr lang="en-US" smtClean="0"/>
              <a:t> </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final</a:t>
            </a:r>
            <a:r>
              <a:rPr lang="en-US" smtClean="0"/>
              <a:t> aplicabil datelor membre </a:t>
            </a:r>
            <a:r>
              <a:rPr lang="en-US" sz="2800" b="1" smtClean="0">
                <a:sym typeface="Wingdings"/>
              </a:rPr>
              <a:t></a:t>
            </a:r>
          </a:p>
          <a:p>
            <a:pPr>
              <a:buNone/>
            </a:pPr>
            <a:r>
              <a:rPr lang="en-US" smtClean="0"/>
              <a:t>	</a:t>
            </a:r>
          </a:p>
          <a:p>
            <a:pPr>
              <a:buNone/>
            </a:pPr>
            <a:r>
              <a:rPr lang="en-US" smtClean="0"/>
              <a:t>	Poate fi aplicat atat variabilelor clasa cat si variabilelor instanta (statica sau non-statice).</a:t>
            </a:r>
          </a:p>
          <a:p>
            <a:pPr>
              <a:buNone/>
            </a:pPr>
            <a:r>
              <a:rPr lang="en-US" smtClean="0"/>
              <a:t>	Odata initializata, o variabila finala nu mai poate fi modificata</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static</a:t>
            </a:r>
            <a:r>
              <a:rPr lang="en-US" smtClean="0"/>
              <a:t> aplicabil datelor membre </a:t>
            </a:r>
            <a:r>
              <a:rPr lang="en-US" sz="2800" b="1" smtClean="0">
                <a:sym typeface="Wingdings"/>
              </a:rPr>
              <a:t></a:t>
            </a:r>
          </a:p>
          <a:p>
            <a:pPr>
              <a:buNone/>
            </a:pPr>
            <a:r>
              <a:rPr lang="en-US" smtClean="0"/>
              <a:t>	</a:t>
            </a:r>
          </a:p>
          <a:p>
            <a:pPr>
              <a:buNone/>
            </a:pPr>
            <a:r>
              <a:rPr lang="en-US" smtClean="0"/>
              <a:t>	O data membra statica a unei clase are aceeasi valoare pentru toate instantele clasei. </a:t>
            </a:r>
          </a:p>
          <a:p>
            <a:pPr>
              <a:buNone/>
            </a:pPr>
            <a:r>
              <a:rPr lang="en-US" smtClean="0"/>
              <a:t>	Valoarea respectiva poate fi modificata de catre orice instanta si va fi vizibila tuturor instantelor.</a:t>
            </a:r>
          </a:p>
          <a:p>
            <a:pPr>
              <a:buNone/>
            </a:pPr>
            <a:r>
              <a:rPr lang="en-US" smtClean="0"/>
              <a:t>	</a:t>
            </a:r>
          </a:p>
          <a:p>
            <a:pPr>
              <a:buNone/>
            </a:pPr>
            <a:r>
              <a:rPr lang="en-US" smtClean="0"/>
              <a:t>	Un exemplu de combinare a modificatorilor </a:t>
            </a:r>
            <a:r>
              <a:rPr lang="en-US" b="1" smtClean="0"/>
              <a:t>final</a:t>
            </a:r>
            <a:r>
              <a:rPr lang="en-US" smtClean="0"/>
              <a:t> si </a:t>
            </a:r>
            <a:r>
              <a:rPr lang="en-US" b="1" smtClean="0"/>
              <a:t>static</a:t>
            </a:r>
            <a:r>
              <a:rPr lang="en-US" smtClean="0"/>
              <a:t> in slide-ul urmator.</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47500" lnSpcReduction="20000"/>
          </a:bodyPr>
          <a:lstStyle/>
          <a:p>
            <a:pPr>
              <a:buNone/>
            </a:pPr>
            <a:r>
              <a:rPr lang="en-US" smtClean="0"/>
              <a:t>	</a:t>
            </a:r>
            <a:r>
              <a:rPr lang="en-US" i="1" smtClean="0"/>
              <a:t>class Point { </a:t>
            </a:r>
          </a:p>
          <a:p>
            <a:pPr>
              <a:buNone/>
            </a:pPr>
            <a:r>
              <a:rPr lang="en-US" i="1" smtClean="0"/>
              <a:t>		int x, y, useCount; </a:t>
            </a:r>
          </a:p>
          <a:p>
            <a:pPr>
              <a:buNone/>
            </a:pPr>
            <a:r>
              <a:rPr lang="en-US" i="1" smtClean="0"/>
              <a:t>		Point(int x, int y) { </a:t>
            </a:r>
          </a:p>
          <a:p>
            <a:pPr>
              <a:buNone/>
            </a:pPr>
            <a:r>
              <a:rPr lang="en-US" i="1" smtClean="0"/>
              <a:t>			this.x = x; </a:t>
            </a:r>
          </a:p>
          <a:p>
            <a:pPr>
              <a:buNone/>
            </a:pPr>
            <a:r>
              <a:rPr lang="en-US" i="1" smtClean="0"/>
              <a:t>			this.y = y; </a:t>
            </a:r>
          </a:p>
          <a:p>
            <a:pPr>
              <a:buNone/>
            </a:pPr>
            <a:r>
              <a:rPr lang="en-US" i="1" smtClean="0"/>
              <a:t>		} </a:t>
            </a:r>
          </a:p>
          <a:p>
            <a:pPr>
              <a:buNone/>
            </a:pPr>
            <a:r>
              <a:rPr lang="en-US" i="1" smtClean="0"/>
              <a:t>	</a:t>
            </a:r>
            <a:r>
              <a:rPr lang="en-US" i="1" smtClean="0">
                <a:solidFill>
                  <a:srgbClr val="990000"/>
                </a:solidFill>
              </a:rPr>
              <a:t>	final static Point origin = new Point(0, 0); </a:t>
            </a:r>
          </a:p>
          <a:p>
            <a:pPr>
              <a:buNone/>
            </a:pPr>
            <a:r>
              <a:rPr lang="en-US" i="1" smtClean="0"/>
              <a:t>	} </a:t>
            </a:r>
          </a:p>
          <a:p>
            <a:pPr>
              <a:buNone/>
            </a:pPr>
            <a:endParaRPr lang="en-US" i="1" smtClean="0"/>
          </a:p>
          <a:p>
            <a:pPr>
              <a:buNone/>
            </a:pPr>
            <a:r>
              <a:rPr lang="en-US" i="1" smtClean="0"/>
              <a:t>	class Test { </a:t>
            </a:r>
          </a:p>
          <a:p>
            <a:pPr>
              <a:buNone/>
            </a:pPr>
            <a:r>
              <a:rPr lang="en-US" i="1" smtClean="0"/>
              <a:t>		public static void main(String[] args) { </a:t>
            </a:r>
          </a:p>
          <a:p>
            <a:pPr>
              <a:buNone/>
            </a:pPr>
            <a:r>
              <a:rPr lang="en-US" i="1" smtClean="0"/>
              <a:t>			Point p = new Point(1,1); </a:t>
            </a:r>
          </a:p>
          <a:p>
            <a:pPr>
              <a:buNone/>
            </a:pPr>
            <a:r>
              <a:rPr lang="en-US" i="1" smtClean="0"/>
              <a:t>			Point q = new Point(2,2); </a:t>
            </a:r>
          </a:p>
          <a:p>
            <a:pPr>
              <a:buNone/>
            </a:pPr>
            <a:r>
              <a:rPr lang="en-US" i="1" smtClean="0"/>
              <a:t>			p.x = 3; </a:t>
            </a:r>
          </a:p>
          <a:p>
            <a:pPr>
              <a:buNone/>
            </a:pPr>
            <a:r>
              <a:rPr lang="en-US" i="1" smtClean="0"/>
              <a:t>			p.y = 3; </a:t>
            </a:r>
          </a:p>
          <a:p>
            <a:pPr>
              <a:buNone/>
            </a:pPr>
            <a:r>
              <a:rPr lang="en-US" i="1" smtClean="0"/>
              <a:t>			p.useCount++; </a:t>
            </a:r>
          </a:p>
          <a:p>
            <a:pPr>
              <a:buNone/>
            </a:pPr>
            <a:r>
              <a:rPr lang="en-US" i="1" smtClean="0"/>
              <a:t>			p.origin.useCount++; </a:t>
            </a:r>
          </a:p>
          <a:p>
            <a:pPr>
              <a:buNone/>
            </a:pPr>
            <a:r>
              <a:rPr lang="en-US" i="1" smtClean="0"/>
              <a:t>			System.out.println("(" + q.x + "," + q.y + ")"); 						System.out.println(q.useCount); </a:t>
            </a:r>
          </a:p>
          <a:p>
            <a:pPr>
              <a:buNone/>
            </a:pPr>
            <a:r>
              <a:rPr lang="en-US" i="1" smtClean="0"/>
              <a:t>			System.out.println(q.origin == Point.origin); </a:t>
            </a:r>
          </a:p>
          <a:p>
            <a:pPr>
              <a:buNone/>
            </a:pPr>
            <a:r>
              <a:rPr lang="en-US" i="1" smtClean="0"/>
              <a:t>			System.out.println(q.origin.useCount); </a:t>
            </a:r>
          </a:p>
          <a:p>
            <a:pPr>
              <a:buNone/>
            </a:pPr>
            <a:r>
              <a:rPr lang="en-US" i="1" smtClean="0"/>
              <a:t>		} </a:t>
            </a:r>
          </a:p>
          <a:p>
            <a:pPr>
              <a:buNone/>
            </a:pPr>
            <a:r>
              <a:rPr lang="en-US" i="1" smtClean="0"/>
              <a:t>	}</a:t>
            </a:r>
            <a:endParaRPr lang="en-US" i="1"/>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pPr>
              <a:buNone/>
            </a:pPr>
            <a:r>
              <a:rPr lang="en-US" smtClean="0"/>
              <a:t>	Modificatorul </a:t>
            </a:r>
            <a:r>
              <a:rPr lang="en-US" b="1" smtClean="0"/>
              <a:t>transient</a:t>
            </a:r>
            <a:r>
              <a:rPr lang="en-US" smtClean="0"/>
              <a:t> aplicabil datelor membre </a:t>
            </a:r>
            <a:r>
              <a:rPr lang="en-US" sz="2800" b="1" smtClean="0">
                <a:sym typeface="Wingdings"/>
              </a:rPr>
              <a:t></a:t>
            </a:r>
          </a:p>
          <a:p>
            <a:pPr>
              <a:buNone/>
            </a:pPr>
            <a:endParaRPr lang="en-US" sz="2800" b="1" smtClean="0">
              <a:sym typeface="Wingdings"/>
            </a:endParaRPr>
          </a:p>
          <a:p>
            <a:pPr>
              <a:buNone/>
            </a:pPr>
            <a:r>
              <a:rPr lang="en-US" sz="2800" smtClean="0">
                <a:sym typeface="Wingdings"/>
              </a:rPr>
              <a:t>	Atasam</a:t>
            </a:r>
            <a:r>
              <a:rPr lang="en-US" smtClean="0"/>
              <a:t> modificatorul transient datelor membre ale unei clase care nu dorim sa faca parte din starea persistenta a instantelor clasei respective.</a:t>
            </a:r>
          </a:p>
          <a:p>
            <a:pPr>
              <a:buNone/>
            </a:pPr>
            <a:r>
              <a:rPr lang="en-US" smtClean="0"/>
              <a:t>	</a:t>
            </a:r>
          </a:p>
          <a:p>
            <a:pPr>
              <a:buNone/>
            </a:pPr>
            <a:r>
              <a:rPr lang="en-US" smtClean="0">
                <a:solidFill>
                  <a:srgbClr val="990000"/>
                </a:solidFill>
              </a:rPr>
              <a:t>	</a:t>
            </a:r>
            <a:r>
              <a:rPr lang="en-US" b="1" smtClean="0">
                <a:solidFill>
                  <a:srgbClr val="990000"/>
                </a:solidFill>
              </a:rPr>
              <a:t>Mai exact, in cadrul unei operatii de serializarea a instantelor unei clase, datele membre prefixate cu </a:t>
            </a:r>
            <a:r>
              <a:rPr lang="en-US" b="1" smtClean="0"/>
              <a:t>transient</a:t>
            </a:r>
            <a:r>
              <a:rPr lang="en-US" b="1" smtClean="0">
                <a:solidFill>
                  <a:srgbClr val="990000"/>
                </a:solidFill>
              </a:rPr>
              <a:t> nu vor fi salvate.</a:t>
            </a:r>
            <a:r>
              <a:rPr lang="en-US" b="1" smtClean="0"/>
              <a:t> </a:t>
            </a:r>
            <a:endParaRPr lang="en-US" b="1"/>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77500" lnSpcReduction="20000"/>
          </a:bodyPr>
          <a:lstStyle/>
          <a:p>
            <a:pPr>
              <a:buNone/>
            </a:pPr>
            <a:r>
              <a:rPr lang="en-US" smtClean="0"/>
              <a:t>	Modificatorul </a:t>
            </a:r>
            <a:r>
              <a:rPr lang="en-US" b="1" smtClean="0"/>
              <a:t>volatile</a:t>
            </a:r>
            <a:r>
              <a:rPr lang="en-US" smtClean="0"/>
              <a:t> aplicabil datelor membre </a:t>
            </a:r>
            <a:r>
              <a:rPr lang="en-US" sz="2800" b="1" smtClean="0">
                <a:sym typeface="Wingdings"/>
              </a:rPr>
              <a:t></a:t>
            </a:r>
          </a:p>
          <a:p>
            <a:pPr>
              <a:buNone/>
            </a:pPr>
            <a:r>
              <a:rPr lang="en-US" sz="2800" b="1" smtClean="0">
                <a:sym typeface="Wingdings"/>
              </a:rPr>
              <a:t>	</a:t>
            </a:r>
          </a:p>
          <a:p>
            <a:pPr>
              <a:buNone/>
            </a:pPr>
            <a:r>
              <a:rPr lang="en-US" sz="2800" smtClean="0">
                <a:sym typeface="Wingdings"/>
              </a:rPr>
              <a:t>	Modificator discutabil din punct de vedere al implementarii. </a:t>
            </a:r>
          </a:p>
          <a:p>
            <a:pPr>
              <a:buNone/>
            </a:pPr>
            <a:r>
              <a:rPr lang="en-US" sz="2800" smtClean="0">
                <a:sym typeface="Wingdings"/>
              </a:rPr>
              <a:t>	Intentiile teoretice sunt de a furniza un mecanism sigur pentru partajarea datelor atomice intre fire de executie, astfel incat modificarile efectuate de un fir sa fie vizibile celorlaltor fire. </a:t>
            </a:r>
          </a:p>
          <a:p>
            <a:pPr>
              <a:buNone/>
            </a:pPr>
            <a:r>
              <a:rPr lang="en-US" sz="2800" smtClean="0">
                <a:sym typeface="Wingdings"/>
              </a:rPr>
              <a:t>	De asemenea, o data membra declarata </a:t>
            </a:r>
            <a:r>
              <a:rPr lang="en-US" sz="2800" b="1" smtClean="0">
                <a:sym typeface="Wingdings"/>
              </a:rPr>
              <a:t>volatile</a:t>
            </a:r>
            <a:r>
              <a:rPr lang="en-US" sz="2800" smtClean="0">
                <a:sym typeface="Wingdings"/>
              </a:rPr>
              <a:t> nu va mai fi supusa operatiilor de optimizare a codului.</a:t>
            </a:r>
          </a:p>
          <a:p>
            <a:pPr>
              <a:buNone/>
            </a:pPr>
            <a:r>
              <a:rPr lang="en-US" sz="2800" smtClean="0">
                <a:sym typeface="Wingdings"/>
              </a:rPr>
              <a:t>	</a:t>
            </a:r>
          </a:p>
          <a:p>
            <a:pPr>
              <a:buNone/>
            </a:pPr>
            <a:r>
              <a:rPr lang="en-US" sz="2800" smtClean="0">
                <a:sym typeface="Wingdings"/>
              </a:rPr>
              <a:t>	Problema este ca nu toate JVM-urile asigura indeplinirea acestor promisiuni.  </a:t>
            </a:r>
          </a:p>
          <a:p>
            <a:pPr>
              <a:buNone/>
            </a:pPr>
            <a:r>
              <a:rPr lang="en-US" sz="2800" smtClean="0">
                <a:sym typeface="Wingdings"/>
              </a:rPr>
              <a:t>	</a:t>
            </a:r>
          </a:p>
          <a:p>
            <a:pPr>
              <a:buNone/>
            </a:pPr>
            <a:r>
              <a:rPr lang="en-US" sz="2800" b="1" smtClean="0">
                <a:sym typeface="Wingdings"/>
              </a:rPr>
              <a:t>	</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55000" lnSpcReduction="20000"/>
          </a:bodyPr>
          <a:lstStyle/>
          <a:p>
            <a:pPr>
              <a:buNone/>
            </a:pPr>
            <a:r>
              <a:rPr lang="en-US" i="1" smtClean="0"/>
              <a:t>class Main implements Runnable{</a:t>
            </a:r>
          </a:p>
          <a:p>
            <a:pPr>
              <a:buNone/>
            </a:pPr>
            <a:r>
              <a:rPr lang="en-US" i="1" smtClean="0"/>
              <a:t>    </a:t>
            </a:r>
            <a:r>
              <a:rPr lang="en-US" b="1" i="1" smtClean="0"/>
              <a:t>volatile</a:t>
            </a:r>
            <a:r>
              <a:rPr lang="en-US" i="1" smtClean="0"/>
              <a:t> int num=0;</a:t>
            </a:r>
          </a:p>
          <a:p>
            <a:pPr>
              <a:buNone/>
            </a:pPr>
            <a:r>
              <a:rPr lang="en-US" i="1" smtClean="0"/>
              <a:t>    public synchronized void setnum(int n){</a:t>
            </a:r>
          </a:p>
          <a:p>
            <a:pPr>
              <a:buNone/>
            </a:pPr>
            <a:r>
              <a:rPr lang="en-US" i="1" smtClean="0"/>
              <a:t>        num=n;</a:t>
            </a:r>
          </a:p>
          <a:p>
            <a:pPr>
              <a:buNone/>
            </a:pPr>
            <a:r>
              <a:rPr lang="en-US" i="1" smtClean="0"/>
              <a:t>    }</a:t>
            </a:r>
          </a:p>
          <a:p>
            <a:pPr>
              <a:buNone/>
            </a:pPr>
            <a:r>
              <a:rPr lang="en-US" i="1" smtClean="0"/>
              <a:t>    public synchronized void getnum(){</a:t>
            </a:r>
          </a:p>
          <a:p>
            <a:pPr>
              <a:buNone/>
            </a:pPr>
            <a:r>
              <a:rPr lang="en-US" i="1" smtClean="0"/>
              <a:t>        System.out.println("**** "+num);</a:t>
            </a:r>
          </a:p>
          <a:p>
            <a:pPr>
              <a:buNone/>
            </a:pPr>
            <a:r>
              <a:rPr lang="en-US" i="1" smtClean="0"/>
              <a:t>    }</a:t>
            </a:r>
          </a:p>
          <a:p>
            <a:pPr>
              <a:buNone/>
            </a:pPr>
            <a:r>
              <a:rPr lang="en-US" i="1" smtClean="0"/>
              <a:t>    public void run(){</a:t>
            </a:r>
          </a:p>
          <a:p>
            <a:pPr>
              <a:buNone/>
            </a:pPr>
            <a:r>
              <a:rPr lang="en-US" i="1" smtClean="0"/>
              <a:t>        Thread t = Thread.currentThread();</a:t>
            </a:r>
          </a:p>
          <a:p>
            <a:pPr>
              <a:buNone/>
            </a:pPr>
            <a:r>
              <a:rPr lang="en-US" i="1" smtClean="0"/>
              <a:t>        String name = t.getName();</a:t>
            </a:r>
          </a:p>
          <a:p>
            <a:pPr>
              <a:buNone/>
            </a:pPr>
            <a:r>
              <a:rPr lang="en-US" i="1" smtClean="0"/>
              <a:t>        if(name.equals("Thread1")){</a:t>
            </a:r>
          </a:p>
          <a:p>
            <a:pPr>
              <a:buNone/>
            </a:pPr>
            <a:r>
              <a:rPr lang="en-US" i="1" smtClean="0"/>
              <a:t>            setnum(10);</a:t>
            </a:r>
          </a:p>
          <a:p>
            <a:pPr>
              <a:buNone/>
            </a:pPr>
            <a:r>
              <a:rPr lang="en-US" i="1" smtClean="0"/>
              <a:t>        }</a:t>
            </a:r>
          </a:p>
          <a:p>
            <a:pPr>
              <a:buNone/>
            </a:pPr>
            <a:r>
              <a:rPr lang="en-US" i="1" smtClean="0"/>
              <a:t>        else{</a:t>
            </a:r>
          </a:p>
          <a:p>
            <a:pPr>
              <a:buNone/>
            </a:pPr>
            <a:r>
              <a:rPr lang="en-US" i="1" smtClean="0"/>
              <a:t>            getnum();</a:t>
            </a:r>
          </a:p>
          <a:p>
            <a:pPr>
              <a:buNone/>
            </a:pPr>
            <a:r>
              <a:rPr lang="en-US" i="1" smtClean="0"/>
              <a:t>        }</a:t>
            </a:r>
          </a:p>
          <a:p>
            <a:pPr>
              <a:buNone/>
            </a:pPr>
            <a:endParaRPr lang="en-US" i="1" smtClean="0"/>
          </a:p>
          <a:p>
            <a:pPr>
              <a:buNone/>
            </a:pPr>
            <a:r>
              <a:rPr lang="en-US" i="1" smtClean="0"/>
              <a:t>    }</a:t>
            </a:r>
          </a:p>
          <a:p>
            <a:pPr>
              <a:buNone/>
            </a:pPr>
            <a:endParaRPr lang="en-US" i="1" smtClean="0"/>
          </a:p>
          <a:p>
            <a:pPr>
              <a:buNone/>
            </a:pP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62500" lnSpcReduction="20000"/>
          </a:bodyPr>
          <a:lstStyle/>
          <a:p>
            <a:pPr>
              <a:buNone/>
            </a:pPr>
            <a:r>
              <a:rPr lang="en-US" i="1" smtClean="0"/>
              <a:t> public static void main(String args[]) throws InterruptedException{</a:t>
            </a:r>
          </a:p>
          <a:p>
            <a:pPr>
              <a:buNone/>
            </a:pPr>
            <a:r>
              <a:rPr lang="en-US" i="1" smtClean="0"/>
              <a:t>        Main p=new Main();</a:t>
            </a:r>
          </a:p>
          <a:p>
            <a:pPr>
              <a:buNone/>
            </a:pPr>
            <a:endParaRPr lang="en-US" i="1" smtClean="0"/>
          </a:p>
          <a:p>
            <a:pPr>
              <a:buNone/>
            </a:pPr>
            <a:r>
              <a:rPr lang="en-US" i="1" smtClean="0"/>
              <a:t>        Thread t1 = new Thread(p);</a:t>
            </a:r>
          </a:p>
          <a:p>
            <a:pPr>
              <a:buNone/>
            </a:pPr>
            <a:r>
              <a:rPr lang="en-US" i="1" smtClean="0"/>
              <a:t>        Thread t2=new Thread(p);</a:t>
            </a:r>
          </a:p>
          <a:p>
            <a:pPr>
              <a:buNone/>
            </a:pPr>
            <a:endParaRPr lang="en-US" i="1" smtClean="0"/>
          </a:p>
          <a:p>
            <a:pPr>
              <a:buNone/>
            </a:pPr>
            <a:r>
              <a:rPr lang="en-US" i="1" smtClean="0"/>
              <a:t>        t1.setName("Thread1");</a:t>
            </a:r>
          </a:p>
          <a:p>
            <a:pPr>
              <a:buNone/>
            </a:pPr>
            <a:r>
              <a:rPr lang="en-US" i="1" smtClean="0"/>
              <a:t>        t2.setName("Thread2");</a:t>
            </a:r>
          </a:p>
          <a:p>
            <a:pPr>
              <a:buNone/>
            </a:pPr>
            <a:r>
              <a:rPr lang="en-US" i="1" smtClean="0"/>
              <a:t>        t1.start();</a:t>
            </a:r>
          </a:p>
          <a:p>
            <a:pPr>
              <a:buNone/>
            </a:pPr>
            <a:endParaRPr lang="en-US" i="1" smtClean="0"/>
          </a:p>
          <a:p>
            <a:pPr>
              <a:buNone/>
            </a:pPr>
            <a:r>
              <a:rPr lang="en-US" i="1" smtClean="0"/>
              <a:t>        Thread.sleep(1000);</a:t>
            </a:r>
          </a:p>
          <a:p>
            <a:pPr>
              <a:buNone/>
            </a:pPr>
            <a:r>
              <a:rPr lang="en-US" i="1" smtClean="0"/>
              <a:t>        </a:t>
            </a:r>
          </a:p>
          <a:p>
            <a:pPr>
              <a:buNone/>
            </a:pPr>
            <a:endParaRPr lang="en-US" i="1" smtClean="0"/>
          </a:p>
          <a:p>
            <a:pPr>
              <a:buNone/>
            </a:pPr>
            <a:r>
              <a:rPr lang="en-US" i="1" smtClean="0"/>
              <a:t>        t2.start();</a:t>
            </a:r>
          </a:p>
          <a:p>
            <a:pPr>
              <a:buNone/>
            </a:pPr>
            <a:r>
              <a:rPr lang="en-US" i="1" smtClean="0"/>
              <a:t>        </a:t>
            </a:r>
          </a:p>
          <a:p>
            <a:pPr>
              <a:buNone/>
            </a:pPr>
            <a:r>
              <a:rPr lang="en-US" i="1" smtClean="0"/>
              <a:t>    }</a:t>
            </a:r>
          </a:p>
          <a:p>
            <a:pPr>
              <a:buNone/>
            </a:pPr>
            <a:r>
              <a:rPr lang="en-US" i="1" smtClean="0"/>
              <a:t>}</a:t>
            </a:r>
            <a:endParaRPr lang="en-US" i="1"/>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b="1" smtClean="0"/>
              <a:t>Modificatorii aplicabili operatiilor membre ale unei clase Java (</a:t>
            </a:r>
            <a:r>
              <a:rPr lang="en-US" smtClean="0">
                <a:hlinkClick r:id="rId2"/>
              </a:rPr>
              <a:t>http://www.codeguru.com/java/tij/tij0071.shtml) </a:t>
            </a:r>
            <a:endParaRPr lang="en-US" smtClean="0"/>
          </a:p>
          <a:p>
            <a:pPr lvl="1"/>
            <a:r>
              <a:rPr lang="en-US" smtClean="0"/>
              <a:t>abstract;</a:t>
            </a:r>
          </a:p>
          <a:p>
            <a:pPr lvl="1"/>
            <a:r>
              <a:rPr lang="en-US" smtClean="0"/>
              <a:t>final;</a:t>
            </a:r>
          </a:p>
          <a:p>
            <a:pPr lvl="1"/>
            <a:r>
              <a:rPr lang="en-US" smtClean="0"/>
              <a:t>native;</a:t>
            </a:r>
          </a:p>
          <a:p>
            <a:pPr lvl="1"/>
            <a:r>
              <a:rPr lang="en-US" smtClean="0"/>
              <a:t>public;</a:t>
            </a:r>
          </a:p>
          <a:p>
            <a:pPr lvl="1"/>
            <a:r>
              <a:rPr lang="en-US" smtClean="0"/>
              <a:t>protected;</a:t>
            </a:r>
          </a:p>
          <a:p>
            <a:pPr lvl="1"/>
            <a:r>
              <a:rPr lang="en-US" smtClean="0"/>
              <a:t>private;</a:t>
            </a:r>
          </a:p>
          <a:p>
            <a:pPr lvl="1"/>
            <a:r>
              <a:rPr lang="en-US" smtClean="0"/>
              <a:t>strictfp;</a:t>
            </a:r>
          </a:p>
          <a:p>
            <a:pPr lvl="1"/>
            <a:r>
              <a:rPr lang="en-US" smtClean="0"/>
              <a:t>static;</a:t>
            </a:r>
          </a:p>
          <a:p>
            <a:pPr lvl="1"/>
            <a:r>
              <a:rPr lang="en-US" smtClean="0"/>
              <a:t>synchronized.</a:t>
            </a:r>
          </a:p>
          <a:p>
            <a:pPr lvl="1">
              <a:buNone/>
            </a:pP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62500" lnSpcReduction="20000"/>
          </a:bodyPr>
          <a:lstStyle/>
          <a:p>
            <a:pPr>
              <a:buNone/>
            </a:pPr>
            <a:r>
              <a:rPr lang="en-US" smtClean="0"/>
              <a:t>Iata cateva dintre promisiunile orientarii pe obiecte:</a:t>
            </a:r>
          </a:p>
          <a:p>
            <a:pPr>
              <a:buNone/>
            </a:pPr>
            <a:endParaRPr lang="en-US" smtClean="0"/>
          </a:p>
          <a:p>
            <a:r>
              <a:rPr lang="en-US" b="1" smtClean="0"/>
              <a:t>Simplitatea</a:t>
            </a:r>
            <a:r>
              <a:rPr lang="en-US" smtClean="0"/>
              <a:t>: obiectele soft modeleaza obiectele din lumea reala, prin urmare complexitatea lor structurala este comparabila cu complexitatea structurala a obiectelor din lumea reala; </a:t>
            </a:r>
          </a:p>
          <a:p>
            <a:r>
              <a:rPr lang="en-US" b="1" smtClean="0"/>
              <a:t>Modularitatea</a:t>
            </a:r>
            <a:r>
              <a:rPr lang="en-US" smtClean="0"/>
              <a:t>: fiecare obiect reprezinta o entitate separata, a carui functionare interna este decuplata de alte parti ale sistemului din care face parte;</a:t>
            </a:r>
          </a:p>
          <a:p>
            <a:r>
              <a:rPr lang="en-US" b="1" smtClean="0"/>
              <a:t>Disponibilitatea la modificari</a:t>
            </a:r>
            <a:r>
              <a:rPr lang="en-US" smtClean="0"/>
              <a:t>: este relativ usor sa se efectueze schimbari minore in structura interna a obiectelor fara a afecta alte parti ale programelor in care sunt folosite;</a:t>
            </a:r>
          </a:p>
          <a:p>
            <a:r>
              <a:rPr lang="en-US" b="1" smtClean="0"/>
              <a:t>Extensibilitatea</a:t>
            </a:r>
            <a:r>
              <a:rPr lang="en-US" smtClean="0"/>
              <a:t>: adaugarea de capabilitati noi sau adaptarea la schimbarile din mediul de operare sunt doua probleme care pot fi rezolvate prin adaugarea unui numar rezonabil de obiecte noi sau modificarea unui numar de obiecte, de asemenea rezonabil;</a:t>
            </a:r>
          </a:p>
          <a:p>
            <a:r>
              <a:rPr lang="en-US" b="1" smtClean="0"/>
              <a:t>Intretinerea</a:t>
            </a:r>
            <a:r>
              <a:rPr lang="en-US" smtClean="0"/>
              <a:t>: datorita incapsularii obiectele pot fi intretinute relativ independent, ceea ce inseamna in practica simplificarea localizarii si rezolvarii problemelor;</a:t>
            </a:r>
          </a:p>
          <a:p>
            <a:r>
              <a:rPr lang="en-US" b="1" smtClean="0"/>
              <a:t>Reutilizabilitatea</a:t>
            </a:r>
            <a:r>
              <a:rPr lang="en-US" smtClean="0"/>
              <a:t>: obiectele pot fi reutilizate in mod natural in programe diferite cand se modeleaza orientat pe obiecte.</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smtClean="0"/>
              <a:t>Modificatorul </a:t>
            </a:r>
            <a:r>
              <a:rPr lang="en-US" b="1" smtClean="0"/>
              <a:t>abstract</a:t>
            </a:r>
            <a:r>
              <a:rPr lang="en-US" smtClean="0"/>
              <a:t> aplicat operatiilor membre ale unei clase</a:t>
            </a:r>
          </a:p>
          <a:p>
            <a:pPr>
              <a:buNone/>
            </a:pPr>
            <a:r>
              <a:rPr lang="en-US" smtClean="0"/>
              <a:t>	</a:t>
            </a:r>
          </a:p>
          <a:p>
            <a:pPr>
              <a:buNone/>
            </a:pPr>
            <a:r>
              <a:rPr lang="en-US" smtClean="0"/>
              <a:t>	Permite declararea ca abstracta a unei operatii membre. Doua sunt consecintele de retinut:</a:t>
            </a:r>
          </a:p>
          <a:p>
            <a:pPr lvl="1"/>
            <a:r>
              <a:rPr lang="en-US" smtClean="0"/>
              <a:t>Orice operatie abstracta nu mai are nevoie de implementare in clasa in care apare;</a:t>
            </a:r>
          </a:p>
          <a:p>
            <a:pPr lvl="1"/>
            <a:r>
              <a:rPr lang="en-US" smtClean="0"/>
              <a:t>Orice operatie abstracta are nevoie de implementare in clasele descendente ale clasei gazda.</a:t>
            </a:r>
          </a:p>
          <a:p>
            <a:pPr lvl="1">
              <a:buNone/>
            </a:pPr>
            <a:r>
              <a:rPr lang="en-US" smtClean="0"/>
              <a:t>Prin urmare, operatiile abstracte isi vor  putea arata importanta</a:t>
            </a:r>
          </a:p>
          <a:p>
            <a:pPr lvl="1">
              <a:buNone/>
            </a:pPr>
            <a:r>
              <a:rPr lang="en-US" smtClean="0"/>
              <a:t>doar  in tandem cu mostenirea.</a:t>
            </a:r>
          </a:p>
          <a:p>
            <a:pPr lvl="1">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final</a:t>
            </a:r>
            <a:r>
              <a:rPr lang="en-US" smtClean="0"/>
              <a:t> aplicat operatiilor membre ale unei clase</a:t>
            </a:r>
          </a:p>
          <a:p>
            <a:pPr>
              <a:buNone/>
            </a:pPr>
            <a:r>
              <a:rPr lang="en-US" smtClean="0"/>
              <a:t>	</a:t>
            </a:r>
          </a:p>
          <a:p>
            <a:pPr>
              <a:buNone/>
            </a:pPr>
            <a:r>
              <a:rPr lang="en-US" smtClean="0"/>
              <a:t>	Vom atasa modificatorul final unei operatii atunci cand dorim sa intrerupem posibilitatea de a face “overriding” relativ la operatiile claselor care fac parte dintr-un lant de derivare. Deci un motiv care tine de exigente de design, practic. Acesta este si motivul cunoscut de majoritatea programatorilor.</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92500"/>
          </a:bodyPr>
          <a:lstStyle/>
          <a:p>
            <a:r>
              <a:rPr lang="en-US" smtClean="0"/>
              <a:t>Motivul mai putin cunoscut pentru care declaram ca </a:t>
            </a:r>
            <a:r>
              <a:rPr lang="en-US" b="1" smtClean="0"/>
              <a:t>final</a:t>
            </a:r>
            <a:r>
              <a:rPr lang="en-US" smtClean="0"/>
              <a:t> o metoda este modul in care este apelata o astfel de metoda. Mai exact spus, compilatorul “aranjeaza” un </a:t>
            </a:r>
            <a:r>
              <a:rPr lang="en-US" b="1" smtClean="0"/>
              <a:t>apel de tip inline</a:t>
            </a:r>
            <a:r>
              <a:rPr lang="en-US" smtClean="0"/>
              <a:t> pentru orice metoda finala. Ca urmare, creste eficienta programelor la executie, dar, in conditiile in care metoda este apelata in multe locuri din program marimea codului executabil poate deveni o problema.</a:t>
            </a:r>
          </a:p>
          <a:p>
            <a:pPr>
              <a:buNone/>
            </a:pPr>
            <a:r>
              <a:rPr lang="en-US" smtClean="0"/>
              <a:t>	</a:t>
            </a:r>
            <a:r>
              <a:rPr lang="en-US" b="1" smtClean="0"/>
              <a:t>Asadar, nu se declara ca finala o metoda fara a cugeta bine in prealabil la efectele colaterale.</a:t>
            </a:r>
            <a:endParaRPr lang="en-US" b="1"/>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r>
              <a:rPr lang="en-US" smtClean="0"/>
              <a:t>Modificatorul </a:t>
            </a:r>
            <a:r>
              <a:rPr lang="en-US" b="1" smtClean="0"/>
              <a:t>native</a:t>
            </a:r>
            <a:r>
              <a:rPr lang="en-US" smtClean="0"/>
              <a:t> aplicat operatiilor membre ale unei clase </a:t>
            </a:r>
          </a:p>
          <a:p>
            <a:pPr>
              <a:buNone/>
            </a:pPr>
            <a:endParaRPr lang="en-US" smtClean="0"/>
          </a:p>
          <a:p>
            <a:pPr>
              <a:buNone/>
            </a:pPr>
            <a:r>
              <a:rPr lang="en-US" smtClean="0"/>
              <a:t>Permite utilizarea in aplicatiile Java a unor structuri</a:t>
            </a:r>
          </a:p>
          <a:p>
            <a:pPr>
              <a:buNone/>
            </a:pPr>
            <a:r>
              <a:rPr lang="en-US" smtClean="0"/>
              <a:t>binare provenind din alte limbaje de programare.</a:t>
            </a:r>
          </a:p>
          <a:p>
            <a:pPr>
              <a:buNone/>
            </a:pPr>
            <a:r>
              <a:rPr lang="en-US" smtClean="0"/>
              <a:t>De exemplu, putem scrie cod native C pe care sa il</a:t>
            </a:r>
          </a:p>
          <a:p>
            <a:pPr>
              <a:buNone/>
            </a:pPr>
            <a:r>
              <a:rPr lang="en-US" smtClean="0"/>
              <a:t>invocam intr-o aplicatie Java.</a:t>
            </a:r>
          </a:p>
          <a:p>
            <a:pPr>
              <a:buNone/>
            </a:pPr>
            <a:r>
              <a:rPr lang="en-US" smtClean="0"/>
              <a:t>Evident, portabilitatea este afectata.</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92500"/>
          </a:bodyPr>
          <a:lstStyle/>
          <a:p>
            <a:r>
              <a:rPr lang="en-US" smtClean="0"/>
              <a:t>Maniera recomandata de a scrie metode bazate pe cod nativ este descrisa in standardul JNI (Java Native Interface). JNI este un framework care incearca sa asigure compatibilitatea bibliotecilor de metode native pentru toate JVM-urile implementate pe o platforma.</a:t>
            </a:r>
          </a:p>
          <a:p>
            <a:endParaRPr lang="en-US" smtClean="0"/>
          </a:p>
          <a:p>
            <a:r>
              <a:rPr lang="en-US" smtClean="0"/>
              <a:t>Signatura unei metode native arata astfel:</a:t>
            </a:r>
          </a:p>
          <a:p>
            <a:pPr>
              <a:buNone/>
            </a:pPr>
            <a:r>
              <a:rPr lang="en-US" i="1" smtClean="0"/>
              <a:t>	</a:t>
            </a:r>
          </a:p>
          <a:p>
            <a:pPr>
              <a:buNone/>
            </a:pPr>
            <a:r>
              <a:rPr lang="en-US" i="1" smtClean="0"/>
              <a:t>	public </a:t>
            </a:r>
            <a:r>
              <a:rPr lang="en-US" b="1" i="1" smtClean="0"/>
              <a:t>native</a:t>
            </a:r>
            <a:r>
              <a:rPr lang="en-US" i="1" smtClean="0"/>
              <a:t> void method();</a:t>
            </a:r>
            <a:r>
              <a:rPr lang="en-US" smtClean="0"/>
              <a:t> </a:t>
            </a:r>
          </a:p>
          <a:p>
            <a:pPr>
              <a:buNone/>
            </a:pPr>
            <a:r>
              <a:rPr lang="en-US" smtClean="0">
                <a:hlinkClick r:id="rId2"/>
              </a:rPr>
              <a:t>http://patriot.net/~tvalesky/jninative.html</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b="1" smtClean="0"/>
              <a:t>Pasul 1:</a:t>
            </a:r>
          </a:p>
          <a:p>
            <a:pPr>
              <a:buNone/>
            </a:pPr>
            <a:r>
              <a:rPr lang="en-US" b="1" smtClean="0"/>
              <a:t>	Declararea metodei native</a:t>
            </a:r>
          </a:p>
          <a:p>
            <a:pPr>
              <a:buNone/>
            </a:pPr>
            <a:r>
              <a:rPr lang="en-US" smtClean="0"/>
              <a:t>	</a:t>
            </a:r>
            <a:r>
              <a:rPr lang="en-US" i="1" smtClean="0"/>
              <a:t>public class nativetest { </a:t>
            </a:r>
          </a:p>
          <a:p>
            <a:pPr>
              <a:buNone/>
            </a:pPr>
            <a:r>
              <a:rPr lang="en-US" i="1" smtClean="0"/>
              <a:t>		public native String sayHello(String s); </a:t>
            </a:r>
          </a:p>
          <a:p>
            <a:pPr>
              <a:buNone/>
            </a:pPr>
            <a:r>
              <a:rPr lang="en-US" i="1" smtClean="0"/>
              <a:t>		public static void main(String[] argv) { </a:t>
            </a:r>
          </a:p>
          <a:p>
            <a:pPr>
              <a:buNone/>
            </a:pPr>
            <a:r>
              <a:rPr lang="en-US" i="1" smtClean="0"/>
              <a:t>			String retval = null; </a:t>
            </a:r>
          </a:p>
          <a:p>
            <a:pPr>
              <a:buNone/>
            </a:pPr>
            <a:r>
              <a:rPr lang="en-US" i="1" smtClean="0"/>
              <a:t>			nativetest nt = new nativetest(); </a:t>
            </a:r>
          </a:p>
          <a:p>
            <a:pPr>
              <a:buNone/>
            </a:pPr>
            <a:r>
              <a:rPr lang="en-US" i="1" smtClean="0"/>
              <a:t>			retval = nt.sayHello(“Ziua buna…"); 			System.out.println(“Rezultat invocare: " 			+retval); } }</a:t>
            </a:r>
            <a:endParaRPr lang="en-US" i="1"/>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b="1" smtClean="0"/>
              <a:t>	2. Compilare cod cu compilatorul Java standard</a:t>
            </a:r>
          </a:p>
          <a:p>
            <a:pPr>
              <a:buNone/>
            </a:pPr>
            <a:r>
              <a:rPr lang="en-US" b="1" smtClean="0"/>
              <a:t>	</a:t>
            </a:r>
          </a:p>
          <a:p>
            <a:pPr>
              <a:buNone/>
            </a:pPr>
            <a:r>
              <a:rPr lang="en-US" b="1" smtClean="0"/>
              <a:t>	</a:t>
            </a:r>
            <a:r>
              <a:rPr lang="en-US" i="1" smtClean="0"/>
              <a:t>javac nativetest.java </a:t>
            </a:r>
          </a:p>
          <a:p>
            <a:pPr>
              <a:buNone/>
            </a:pPr>
            <a:endParaRPr lang="en-US" i="1" smtClean="0"/>
          </a:p>
          <a:p>
            <a:pPr>
              <a:buNone/>
            </a:pPr>
            <a:r>
              <a:rPr lang="en-US" i="1" smtClean="0"/>
              <a:t>	</a:t>
            </a:r>
            <a:r>
              <a:rPr lang="en-US" b="1" i="1" smtClean="0"/>
              <a:t>3. Executie linie de comanda:</a:t>
            </a:r>
          </a:p>
          <a:p>
            <a:pPr>
              <a:buNone/>
            </a:pPr>
            <a:r>
              <a:rPr lang="en-US" i="1" smtClean="0"/>
              <a:t>	javah -jni nativetest </a:t>
            </a:r>
          </a:p>
          <a:p>
            <a:pPr>
              <a:buNone/>
            </a:pPr>
            <a:r>
              <a:rPr lang="en-US" i="1" smtClean="0"/>
              <a:t>	Ca urmare se va genera fisierul .h prezentat pe slide-ul urmator.</a:t>
            </a:r>
            <a:endParaRPr lang="en-US" i="1"/>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Autofit/>
          </a:bodyPr>
          <a:lstStyle/>
          <a:p>
            <a:pPr>
              <a:buNone/>
            </a:pPr>
            <a:r>
              <a:rPr lang="en-US" sz="1400" i="1" smtClean="0"/>
              <a:t>	/* DO NOT EDIT THIS FILE - it is machine generated */ #include /* Header for class nativetest */ </a:t>
            </a:r>
          </a:p>
          <a:p>
            <a:pPr>
              <a:buNone/>
            </a:pPr>
            <a:r>
              <a:rPr lang="en-US" sz="1400" i="1" smtClean="0"/>
              <a:t>	#ifndef _Included_nativetest </a:t>
            </a:r>
          </a:p>
          <a:p>
            <a:pPr>
              <a:buNone/>
            </a:pPr>
            <a:r>
              <a:rPr lang="en-US" sz="1400" i="1" smtClean="0"/>
              <a:t>	#define _Included_nativetest </a:t>
            </a:r>
          </a:p>
          <a:p>
            <a:pPr>
              <a:buNone/>
            </a:pPr>
            <a:r>
              <a:rPr lang="en-US" sz="1400" i="1" smtClean="0"/>
              <a:t>	#ifdef __cplusplus </a:t>
            </a:r>
          </a:p>
          <a:p>
            <a:pPr>
              <a:buNone/>
            </a:pPr>
            <a:r>
              <a:rPr lang="en-US" sz="1400" i="1" smtClean="0"/>
              <a:t>	extern "C" { </a:t>
            </a:r>
          </a:p>
          <a:p>
            <a:pPr>
              <a:buNone/>
            </a:pPr>
            <a:r>
              <a:rPr lang="en-US" sz="1400" i="1" smtClean="0"/>
              <a:t>	#endif </a:t>
            </a:r>
          </a:p>
          <a:p>
            <a:pPr>
              <a:buNone/>
            </a:pPr>
            <a:r>
              <a:rPr lang="en-US" sz="1400" i="1" smtClean="0"/>
              <a:t>	/* * Class: nativetest </a:t>
            </a:r>
          </a:p>
          <a:p>
            <a:pPr>
              <a:buNone/>
            </a:pPr>
            <a:r>
              <a:rPr lang="en-US" sz="1400" i="1" smtClean="0"/>
              <a:t>	* Method: sayHello </a:t>
            </a:r>
          </a:p>
          <a:p>
            <a:pPr>
              <a:buNone/>
            </a:pPr>
            <a:r>
              <a:rPr lang="en-US" sz="1400" i="1" smtClean="0"/>
              <a:t>	* Signature: (Ljava/lang/String;)Ljava/lang/String; </a:t>
            </a:r>
          </a:p>
          <a:p>
            <a:pPr>
              <a:buNone/>
            </a:pPr>
            <a:r>
              <a:rPr lang="en-US" sz="1400" i="1" smtClean="0"/>
              <a:t>	*/ </a:t>
            </a:r>
          </a:p>
          <a:p>
            <a:pPr>
              <a:buNone/>
            </a:pPr>
            <a:r>
              <a:rPr lang="en-US" sz="1400" i="1" smtClean="0"/>
              <a:t>	JNIEXPORT jstring JNICALL Java_nativetest_sayHello (JNIEnv *, jobject, jstring); </a:t>
            </a:r>
          </a:p>
          <a:p>
            <a:pPr>
              <a:buNone/>
            </a:pPr>
            <a:r>
              <a:rPr lang="en-US" sz="1400" i="1" smtClean="0"/>
              <a:t>	#ifdef __cplusplus } </a:t>
            </a:r>
          </a:p>
          <a:p>
            <a:pPr>
              <a:buNone/>
            </a:pPr>
            <a:r>
              <a:rPr lang="en-US" sz="1400" i="1" smtClean="0"/>
              <a:t>	#endif </a:t>
            </a:r>
          </a:p>
          <a:p>
            <a:pPr>
              <a:buNone/>
            </a:pPr>
            <a:r>
              <a:rPr lang="en-US" sz="1400" i="1" smtClean="0"/>
              <a:t>	#endif</a:t>
            </a:r>
          </a:p>
          <a:p>
            <a:pPr>
              <a:buNone/>
            </a:pPr>
            <a:endParaRPr lang="en-US" sz="1400" i="1" smtClean="0"/>
          </a:p>
          <a:p>
            <a:pPr>
              <a:buNone/>
            </a:pPr>
            <a:endParaRPr lang="en-US" sz="1400" i="1"/>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4. Scrieti codul nativ in C…</a:t>
            </a:r>
          </a:p>
          <a:p>
            <a:pPr>
              <a:buNone/>
            </a:pPr>
            <a:endParaRPr lang="en-US" sz="2000" i="1" smtClean="0"/>
          </a:p>
          <a:p>
            <a:pPr>
              <a:buNone/>
            </a:pPr>
            <a:r>
              <a:rPr lang="en-US" sz="2000" i="1" smtClean="0"/>
              <a:t>	#include "nativetest.h" /*double quotes tells it to search current directory*/ </a:t>
            </a:r>
          </a:p>
          <a:p>
            <a:pPr>
              <a:buNone/>
            </a:pPr>
            <a:r>
              <a:rPr lang="en-US" sz="2000" i="1" smtClean="0"/>
              <a:t>	JNIEXPORT jstring JNICALL Java_nativetest_sayHello (JNIEnv *env, jobject thisobject, jstring js) { </a:t>
            </a:r>
          </a:p>
          <a:p>
            <a:pPr>
              <a:buNone/>
            </a:pPr>
            <a:r>
              <a:rPr lang="en-US" sz="2000" i="1" smtClean="0"/>
              <a:t>		return js; }</a:t>
            </a:r>
          </a:p>
          <a:p>
            <a:pPr>
              <a:buNone/>
            </a:pPr>
            <a:endParaRPr lang="en-US" sz="2000" i="1" smtClean="0"/>
          </a:p>
          <a:p>
            <a:pPr>
              <a:buNone/>
            </a:pPr>
            <a:endParaRPr lang="en-US" i="1"/>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5. Compilare cod nativ si link-editare intr-un dll.</a:t>
            </a:r>
          </a:p>
          <a:p>
            <a:pPr>
              <a:buNone/>
            </a:pPr>
            <a:r>
              <a:rPr lang="en-US" smtClean="0"/>
              <a:t>	</a:t>
            </a:r>
          </a:p>
          <a:p>
            <a:pPr>
              <a:buNone/>
            </a:pPr>
            <a:r>
              <a:rPr lang="en-US" i="1" smtClean="0"/>
              <a:t>	cl -c /Ic:\jdk1.1.6\include /Ic:\jdk1.1.6\include\</a:t>
            </a:r>
          </a:p>
          <a:p>
            <a:pPr>
              <a:buNone/>
            </a:pPr>
            <a:r>
              <a:rPr lang="en-US" i="1" smtClean="0"/>
              <a:t>	win32 nativetest.c </a:t>
            </a:r>
          </a:p>
          <a:p>
            <a:pPr>
              <a:buNone/>
            </a:pPr>
            <a:r>
              <a:rPr lang="en-US" i="1" smtClean="0"/>
              <a:t>	link /libpath=c:\jdk1.1.6\lib nativetest.obj /dll</a:t>
            </a:r>
          </a:p>
          <a:p>
            <a:pPr>
              <a:buNone/>
            </a:pPr>
            <a:endParaRPr lang="en-US" i="1" smtClean="0"/>
          </a:p>
          <a:p>
            <a:pPr>
              <a:buNone/>
            </a:pPr>
            <a:r>
              <a:rPr lang="en-US" smtClean="0"/>
              <a:t>	utilizand tool-ul de lucru in linie de comanda Visual C++.</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endParaRPr lang="en-US" smtClean="0"/>
          </a:p>
          <a:p>
            <a:r>
              <a:rPr lang="en-US" smtClean="0"/>
              <a:t>Putem spune ca orientarea pe obiecte reprezinta </a:t>
            </a:r>
            <a:r>
              <a:rPr lang="en-US" b="1" smtClean="0"/>
              <a:t>o noua perspectiva asupra procesului de realizare a unui sistem soft</a:t>
            </a:r>
            <a:r>
              <a:rPr lang="en-US" smtClean="0"/>
              <a:t>.</a:t>
            </a:r>
          </a:p>
          <a:p>
            <a:r>
              <a:rPr lang="en-US" smtClean="0"/>
              <a:t>Definitoriu pentru aceasta perspectiva este faptul ca </a:t>
            </a:r>
            <a:r>
              <a:rPr lang="en-US" b="1" smtClean="0"/>
              <a:t>un sistem soft devine, practic, o comunitate de obiecte care colaboreaza strans pentru rezolvarea unor probleme bine definite</a:t>
            </a:r>
            <a:r>
              <a:rPr lang="en-US" smtClean="0"/>
              <a:t>.</a:t>
            </a:r>
          </a:p>
          <a:p>
            <a:pPr>
              <a:buNone/>
            </a:pPr>
            <a:r>
              <a:rPr lang="en-US" smtClean="0"/>
              <a:t>  </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77500" lnSpcReduction="20000"/>
          </a:bodyPr>
          <a:lstStyle/>
          <a:p>
            <a:pPr>
              <a:buNone/>
            </a:pPr>
            <a:r>
              <a:rPr lang="en-US" smtClean="0"/>
              <a:t>	6. Modificare cod Java pentru a permite incarcarea dinamica a codului metodei native, din dll-ul generat la 5.</a:t>
            </a:r>
          </a:p>
          <a:p>
            <a:pPr>
              <a:buNone/>
            </a:pPr>
            <a:endParaRPr lang="en-US" smtClean="0"/>
          </a:p>
          <a:p>
            <a:pPr>
              <a:buNone/>
            </a:pPr>
            <a:r>
              <a:rPr lang="en-US" i="1" smtClean="0"/>
              <a:t>	public class nativetest { </a:t>
            </a:r>
          </a:p>
          <a:p>
            <a:pPr>
              <a:buNone/>
            </a:pPr>
            <a:r>
              <a:rPr lang="en-US" i="1" smtClean="0"/>
              <a:t>		static { </a:t>
            </a:r>
          </a:p>
          <a:p>
            <a:pPr>
              <a:buNone/>
            </a:pPr>
            <a:r>
              <a:rPr lang="en-US" i="1" smtClean="0"/>
              <a:t>				System.loadLibrary("nativetest"); </a:t>
            </a:r>
          </a:p>
          <a:p>
            <a:pPr>
              <a:buNone/>
            </a:pPr>
            <a:r>
              <a:rPr lang="en-US" i="1" smtClean="0"/>
              <a:t>			}</a:t>
            </a:r>
          </a:p>
          <a:p>
            <a:pPr>
              <a:buNone/>
            </a:pPr>
            <a:r>
              <a:rPr lang="en-US" i="1" smtClean="0"/>
              <a:t>		public native String sayHello(String s); </a:t>
            </a:r>
          </a:p>
          <a:p>
            <a:pPr>
              <a:buNone/>
            </a:pPr>
            <a:r>
              <a:rPr lang="en-US" i="1" smtClean="0"/>
              <a:t>		public static void main(String[] argv) { </a:t>
            </a:r>
          </a:p>
          <a:p>
            <a:pPr>
              <a:buNone/>
            </a:pPr>
            <a:r>
              <a:rPr lang="en-US" i="1" smtClean="0"/>
              <a:t>			String retval = null; </a:t>
            </a:r>
          </a:p>
          <a:p>
            <a:pPr>
              <a:buNone/>
            </a:pPr>
            <a:r>
              <a:rPr lang="en-US" i="1" smtClean="0"/>
              <a:t>			nativetest nt = new nativetest(); </a:t>
            </a:r>
          </a:p>
          <a:p>
            <a:pPr>
              <a:buNone/>
            </a:pPr>
            <a:r>
              <a:rPr lang="en-US" i="1" smtClean="0"/>
              <a:t>			retval = nt.sayHello(“Cele bune…"); 				System.out.println("Invocation returned " + 			retval); } }</a:t>
            </a:r>
            <a:endParaRPr lang="en-US" i="1"/>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public</a:t>
            </a:r>
            <a:r>
              <a:rPr lang="en-US" smtClean="0"/>
              <a:t> aplicabil metodelor membre ale unei clase Java</a:t>
            </a:r>
          </a:p>
          <a:p>
            <a:pPr>
              <a:buNone/>
            </a:pPr>
            <a:r>
              <a:rPr lang="en-US" smtClean="0"/>
              <a:t>	</a:t>
            </a:r>
          </a:p>
          <a:p>
            <a:pPr>
              <a:buNone/>
            </a:pPr>
            <a:r>
              <a:rPr lang="en-US" smtClean="0"/>
              <a:t>	Pur si simplu asigura accesul la metoda vizata acolo unde clasa detinatoare este vizibila. </a:t>
            </a:r>
          </a:p>
          <a:p>
            <a:pPr>
              <a:buNone/>
            </a:pP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protected</a:t>
            </a:r>
            <a:r>
              <a:rPr lang="en-US" smtClean="0"/>
              <a:t> aplicabil metodelor membre ale unei clase Java</a:t>
            </a:r>
          </a:p>
          <a:p>
            <a:pPr>
              <a:buNone/>
            </a:pPr>
            <a:endParaRPr lang="en-US" smtClean="0"/>
          </a:p>
          <a:p>
            <a:pPr>
              <a:buNone/>
            </a:pPr>
            <a:r>
              <a:rPr lang="en-US" smtClean="0"/>
              <a:t>	Permite accesul la metoda vizata pentru toti descendentii clasei detinatoare a metodei. </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private</a:t>
            </a:r>
            <a:r>
              <a:rPr lang="en-US" smtClean="0"/>
              <a:t> aplicabil metodelor membre ale unei clase Java</a:t>
            </a:r>
          </a:p>
          <a:p>
            <a:pPr>
              <a:buNone/>
            </a:pPr>
            <a:endParaRPr lang="en-US" smtClean="0"/>
          </a:p>
          <a:p>
            <a:pPr>
              <a:buNone/>
            </a:pPr>
            <a:r>
              <a:rPr lang="en-US" smtClean="0"/>
              <a:t>	Ascunde metoda vizata fata de orice cerere de acces exterioara clasei.</a:t>
            </a:r>
          </a:p>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lvl="1">
              <a:buNone/>
            </a:pPr>
            <a:r>
              <a:rPr lang="en-US" sz="2800" smtClean="0">
                <a:solidFill>
                  <a:schemeClr val="tx1"/>
                </a:solidFill>
              </a:rPr>
              <a:t>Modificatorul </a:t>
            </a:r>
            <a:r>
              <a:rPr lang="en-US" sz="2800" b="1" smtClean="0">
                <a:solidFill>
                  <a:schemeClr val="tx1"/>
                </a:solidFill>
              </a:rPr>
              <a:t>strictfp</a:t>
            </a:r>
            <a:r>
              <a:rPr lang="en-US" sz="2800" smtClean="0">
                <a:solidFill>
                  <a:schemeClr val="tx1"/>
                </a:solidFill>
              </a:rPr>
              <a:t> aplicabil metodelor</a:t>
            </a:r>
          </a:p>
          <a:p>
            <a:pPr lvl="1">
              <a:buNone/>
            </a:pPr>
            <a:r>
              <a:rPr lang="en-US" sz="2800" smtClean="0">
                <a:solidFill>
                  <a:schemeClr val="tx1"/>
                </a:solidFill>
              </a:rPr>
              <a:t>membre ale unei clase Java</a:t>
            </a:r>
          </a:p>
          <a:p>
            <a:pPr>
              <a:buNone/>
            </a:pPr>
            <a:r>
              <a:rPr lang="en-US" smtClean="0"/>
              <a:t>	</a:t>
            </a:r>
          </a:p>
          <a:p>
            <a:pPr>
              <a:buNone/>
            </a:pPr>
            <a:r>
              <a:rPr lang="en-US" smtClean="0"/>
              <a:t>	Cere compilatorului sa impuna utilizarea standardului IEEE 745 nemodificat in calculele in virgula mobila din interiorul metodei vizate</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Modificatorul </a:t>
            </a:r>
            <a:r>
              <a:rPr lang="en-US" b="1" smtClean="0"/>
              <a:t>static </a:t>
            </a:r>
            <a:r>
              <a:rPr lang="en-US" smtClean="0"/>
              <a:t>aplicabil unei metode a unei clase Java;</a:t>
            </a:r>
          </a:p>
          <a:p>
            <a:pPr>
              <a:buNone/>
            </a:pPr>
            <a:r>
              <a:rPr lang="en-US" smtClean="0"/>
              <a:t>	</a:t>
            </a:r>
          </a:p>
          <a:p>
            <a:pPr>
              <a:buNone/>
            </a:pPr>
            <a:r>
              <a:rPr lang="en-US" smtClean="0"/>
              <a:t>	Permite legarea codului aferent metodei vizate si in context de clasa, deci fara a fi necesara crearea unui obiect-context.</a:t>
            </a:r>
          </a:p>
          <a:p>
            <a:pPr>
              <a:buNone/>
            </a:pP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92500" lnSpcReduction="10000"/>
          </a:bodyPr>
          <a:lstStyle/>
          <a:p>
            <a:pPr>
              <a:buNone/>
            </a:pPr>
            <a:r>
              <a:rPr lang="en-US" smtClean="0"/>
              <a:t>	 Modificatorul </a:t>
            </a:r>
            <a:r>
              <a:rPr lang="en-US" b="1" smtClean="0"/>
              <a:t>synchronized </a:t>
            </a:r>
            <a:r>
              <a:rPr lang="en-US" smtClean="0"/>
              <a:t>aplicabil unei metode a unei clase Java</a:t>
            </a:r>
          </a:p>
          <a:p>
            <a:pPr>
              <a:buNone/>
            </a:pPr>
            <a:endParaRPr lang="en-US" smtClean="0"/>
          </a:p>
          <a:p>
            <a:pPr>
              <a:buNone/>
            </a:pPr>
            <a:r>
              <a:rPr lang="en-US" smtClean="0"/>
              <a:t>	Cere compilatorului sa genereze pentru metoda vizata cod care disciplineaza accesul concurent la codul metodei vizate. Este vorba de concurenta care poate sa apara in aplicatiile multifir. O parte din problemele care apar in accesul concurent pot fi rezolvate prin sincronizarea metodelor, adica prin permiterea accesului unui singur fir de executie la un moment dat la codul metodei.</a:t>
            </a:r>
          </a:p>
          <a:p>
            <a:pPr>
              <a:buNone/>
            </a:pPr>
            <a:r>
              <a:rPr lang="en-US" smtClean="0"/>
              <a:t>	</a:t>
            </a:r>
          </a:p>
          <a:p>
            <a:pPr>
              <a:buNone/>
            </a:pPr>
            <a:r>
              <a:rPr lang="en-US" smtClean="0"/>
              <a:t>	</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pPr>
              <a:buNone/>
            </a:pPr>
            <a:r>
              <a:rPr lang="en-US" b="1" smtClean="0"/>
              <a:t>	Clase incuibate in Java</a:t>
            </a:r>
          </a:p>
          <a:p>
            <a:pPr>
              <a:buNone/>
            </a:pPr>
            <a:endParaRPr lang="en-US" smtClean="0"/>
          </a:p>
          <a:p>
            <a:pPr>
              <a:buNone/>
            </a:pPr>
            <a:r>
              <a:rPr lang="en-US" smtClean="0"/>
              <a:t>	Sunt clase Java care se definesc in interiorul altei clase Java.</a:t>
            </a:r>
          </a:p>
          <a:p>
            <a:pPr>
              <a:buNone/>
            </a:pPr>
            <a:r>
              <a:rPr lang="en-US" smtClean="0"/>
              <a:t>	Pot fi statice sau non-statice.</a:t>
            </a:r>
          </a:p>
          <a:p>
            <a:pPr>
              <a:buNone/>
            </a:pPr>
            <a:r>
              <a:rPr lang="en-US" smtClean="0"/>
              <a:t>	In primul caz se numesc nested-class.</a:t>
            </a:r>
          </a:p>
          <a:p>
            <a:pPr>
              <a:buNone/>
            </a:pPr>
            <a:r>
              <a:rPr lang="en-US" smtClean="0"/>
              <a:t>	In cel de-al doilea caz se numesc inner-class.</a:t>
            </a:r>
          </a:p>
          <a:p>
            <a:pPr>
              <a:buNone/>
            </a:pPr>
            <a:r>
              <a:rPr lang="en-US" smtClean="0"/>
              <a:t>	Pot avea nume sau pot fi anonime.</a:t>
            </a:r>
          </a:p>
          <a:p>
            <a:pPr>
              <a:buNone/>
            </a:pPr>
            <a:r>
              <a:rPr lang="en-US" smtClean="0"/>
              <a:t>	In oricare dintre situatie, o clasa incuibata este o clasa de uz exclusiv pentru clasa gazda.</a:t>
            </a: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buNone/>
            </a:pPr>
            <a:r>
              <a:rPr lang="en-US" b="1" smtClean="0"/>
              <a:t>	Blocuri de initializare in Java</a:t>
            </a:r>
          </a:p>
          <a:p>
            <a:pPr>
              <a:buNone/>
            </a:pPr>
            <a:r>
              <a:rPr lang="en-US" b="1" smtClean="0"/>
              <a:t>	</a:t>
            </a:r>
            <a:r>
              <a:rPr lang="en-US" smtClean="0"/>
              <a:t>Asemenea altor limbaje de programare Java ofera suport pentru initializarea anumitor variabile ale programelor inainte de a se preda controlul functie main.</a:t>
            </a:r>
          </a:p>
          <a:p>
            <a:pPr>
              <a:buNone/>
            </a:pPr>
            <a:endParaRPr lang="en-US" smtClean="0"/>
          </a:p>
          <a:p>
            <a:pPr>
              <a:buNone/>
            </a:pPr>
            <a:r>
              <a:rPr lang="en-US" smtClean="0"/>
              <a:t>	Aceste blocuri de initializare pot fi statice sau non-statice.</a:t>
            </a:r>
          </a:p>
          <a:p>
            <a:pPr>
              <a:buNone/>
            </a:pPr>
            <a:endParaRPr lang="en-US" smtClean="0"/>
          </a:p>
          <a:p>
            <a:pPr>
              <a:buNone/>
            </a:pPr>
            <a:r>
              <a:rPr lang="en-US" smtClean="0"/>
              <a:t>	Blocurile de initializare se pot asocia fiecarei clase Java care are date ce necesita initializare.</a:t>
            </a:r>
          </a:p>
          <a:p>
            <a:pPr>
              <a:buNone/>
            </a:pPr>
            <a:r>
              <a:rPr lang="en-US" smtClean="0"/>
              <a:t>	Ele pot apara oriunde in definitia unei clase si se executa in ordinea in care apar. Eliberarea resurselor alocate acestora se face in ordine inversa.</a:t>
            </a:r>
          </a:p>
          <a:p>
            <a:pPr>
              <a:buNone/>
            </a:pPr>
            <a:endParaRPr lang="en-US" smtClean="0"/>
          </a:p>
          <a:p>
            <a:pPr>
              <a:buNone/>
            </a:pPr>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dirty="0" smtClean="0"/>
              <a:t>	</a:t>
            </a:r>
            <a:r>
              <a:rPr lang="en-US" dirty="0" err="1" smtClean="0"/>
              <a:t>Blocurile</a:t>
            </a:r>
            <a:r>
              <a:rPr lang="en-US" dirty="0" smtClean="0"/>
              <a:t> de </a:t>
            </a:r>
            <a:r>
              <a:rPr lang="en-US" dirty="0" err="1" smtClean="0"/>
              <a:t>initializare</a:t>
            </a:r>
            <a:r>
              <a:rPr lang="en-US" dirty="0" smtClean="0"/>
              <a:t> vin </a:t>
            </a:r>
            <a:r>
              <a:rPr lang="en-US" dirty="0" err="1" smtClean="0"/>
              <a:t>sa</a:t>
            </a:r>
            <a:r>
              <a:rPr lang="en-US" dirty="0" smtClean="0"/>
              <a:t> </a:t>
            </a:r>
            <a:r>
              <a:rPr lang="en-US" dirty="0" err="1" smtClean="0"/>
              <a:t>completeze</a:t>
            </a:r>
            <a:r>
              <a:rPr lang="en-US" dirty="0" smtClean="0"/>
              <a:t> </a:t>
            </a:r>
            <a:r>
              <a:rPr lang="en-US" dirty="0" err="1" smtClean="0"/>
              <a:t>suportul</a:t>
            </a:r>
            <a:r>
              <a:rPr lang="en-US" dirty="0" smtClean="0"/>
              <a:t> </a:t>
            </a:r>
            <a:r>
              <a:rPr lang="en-US" dirty="0" err="1" smtClean="0"/>
              <a:t>oferit</a:t>
            </a:r>
            <a:r>
              <a:rPr lang="en-US" dirty="0" smtClean="0"/>
              <a:t> de </a:t>
            </a:r>
            <a:r>
              <a:rPr lang="en-US" dirty="0" err="1" smtClean="0"/>
              <a:t>constructori</a:t>
            </a:r>
            <a:r>
              <a:rPr lang="en-US" dirty="0" smtClean="0"/>
              <a:t> in </a:t>
            </a:r>
            <a:r>
              <a:rPr lang="en-US" dirty="0" err="1" smtClean="0"/>
              <a:t>vederea</a:t>
            </a:r>
            <a:r>
              <a:rPr lang="en-US" dirty="0" smtClean="0"/>
              <a:t> </a:t>
            </a:r>
            <a:r>
              <a:rPr lang="en-US" dirty="0" err="1" smtClean="0"/>
              <a:t>initializarii</a:t>
            </a:r>
            <a:r>
              <a:rPr lang="en-US" dirty="0" smtClean="0"/>
              <a:t> </a:t>
            </a:r>
            <a:r>
              <a:rPr lang="en-US" dirty="0" err="1" smtClean="0"/>
              <a:t>datelor</a:t>
            </a:r>
            <a:r>
              <a:rPr lang="en-US" dirty="0" smtClean="0"/>
              <a:t> </a:t>
            </a:r>
            <a:r>
              <a:rPr lang="en-US" dirty="0" err="1" smtClean="0"/>
              <a:t>membre</a:t>
            </a:r>
            <a:r>
              <a:rPr lang="en-US" dirty="0" smtClean="0"/>
              <a:t> ale </a:t>
            </a:r>
            <a:r>
              <a:rPr lang="en-US" dirty="0" err="1" smtClean="0"/>
              <a:t>unei</a:t>
            </a:r>
            <a:r>
              <a:rPr lang="en-US" dirty="0" smtClean="0"/>
              <a:t> </a:t>
            </a:r>
            <a:r>
              <a:rPr lang="en-US" dirty="0" err="1" smtClean="0"/>
              <a:t>clase</a:t>
            </a:r>
            <a:r>
              <a:rPr lang="en-US" dirty="0" smtClean="0"/>
              <a:t>.</a:t>
            </a:r>
          </a:p>
          <a:p>
            <a:pPr>
              <a:buNone/>
            </a:pPr>
            <a:r>
              <a:rPr lang="en-US" dirty="0" smtClean="0"/>
              <a:t>	</a:t>
            </a:r>
          </a:p>
          <a:p>
            <a:pPr>
              <a:buNone/>
            </a:pPr>
            <a:r>
              <a:rPr lang="en-US" dirty="0" smtClean="0"/>
              <a:t>	</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r>
              <a:rPr lang="en-US" smtClean="0"/>
              <a:t>Lista completa a conceptelor la care apelam in modelarea obiect orientata:</a:t>
            </a:r>
          </a:p>
          <a:p>
            <a:pPr lvl="1"/>
            <a:r>
              <a:rPr lang="en-US" smtClean="0"/>
              <a:t>Clasa;</a:t>
            </a:r>
          </a:p>
          <a:p>
            <a:pPr lvl="2"/>
            <a:r>
              <a:rPr lang="en-US" smtClean="0"/>
              <a:t>Datele membre ale clasei;</a:t>
            </a:r>
          </a:p>
          <a:p>
            <a:pPr lvl="2"/>
            <a:r>
              <a:rPr lang="en-US" smtClean="0"/>
              <a:t>Operatiile membre ale clasei;</a:t>
            </a:r>
          </a:p>
          <a:p>
            <a:pPr lvl="2"/>
            <a:r>
              <a:rPr lang="en-US" smtClean="0"/>
              <a:t>Interfata clasei;</a:t>
            </a:r>
          </a:p>
          <a:p>
            <a:pPr lvl="1"/>
            <a:r>
              <a:rPr lang="en-US" smtClean="0"/>
              <a:t>Obiectul;</a:t>
            </a:r>
          </a:p>
          <a:p>
            <a:pPr lvl="2"/>
            <a:r>
              <a:rPr lang="en-US" smtClean="0"/>
              <a:t>Starea unui obiect;</a:t>
            </a:r>
          </a:p>
          <a:p>
            <a:pPr lvl="2"/>
            <a:r>
              <a:rPr lang="en-US" smtClean="0"/>
              <a:t>Comportamentul unui obiect;</a:t>
            </a:r>
          </a:p>
          <a:p>
            <a:pPr lvl="2"/>
            <a:r>
              <a:rPr lang="en-US" smtClean="0"/>
              <a:t>Mesajul</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85000" lnSpcReduction="20000"/>
          </a:bodyPr>
          <a:lstStyle/>
          <a:p>
            <a:pPr>
              <a:buNone/>
            </a:pPr>
            <a:r>
              <a:rPr lang="en-US" b="1" smtClean="0"/>
              <a:t>	Interfete in Java</a:t>
            </a:r>
          </a:p>
          <a:p>
            <a:pPr>
              <a:buNone/>
            </a:pPr>
            <a:endParaRPr lang="en-US" b="1" smtClean="0"/>
          </a:p>
          <a:p>
            <a:pPr>
              <a:buNone/>
            </a:pPr>
            <a:r>
              <a:rPr lang="en-US" smtClean="0"/>
              <a:t>	Interfata reprezinta in Java un instrument cu ajutorul caruia un anumit comportament poate primi mai multe implementari.</a:t>
            </a:r>
          </a:p>
          <a:p>
            <a:pPr>
              <a:buNone/>
            </a:pPr>
            <a:r>
              <a:rPr lang="en-US" smtClean="0"/>
              <a:t> 	</a:t>
            </a:r>
          </a:p>
          <a:p>
            <a:pPr>
              <a:buNone/>
            </a:pPr>
            <a:r>
              <a:rPr lang="en-US" smtClean="0"/>
              <a:t>	Prin aceasta interfata reprezinta un contract intre o clasa si mediul inconjurator.</a:t>
            </a:r>
          </a:p>
          <a:p>
            <a:pPr>
              <a:buNone/>
            </a:pPr>
            <a:endParaRPr lang="en-US" smtClean="0"/>
          </a:p>
          <a:p>
            <a:pPr>
              <a:buNone/>
            </a:pPr>
            <a:r>
              <a:rPr lang="en-US" smtClean="0"/>
              <a:t>	Acest contract capata substanta in timpul executiei programului.</a:t>
            </a:r>
          </a:p>
          <a:p>
            <a:pPr>
              <a:buNone/>
            </a:pPr>
            <a:r>
              <a:rPr lang="en-US" smtClean="0"/>
              <a:t>	</a:t>
            </a:r>
          </a:p>
          <a:p>
            <a:pPr>
              <a:buNone/>
            </a:pPr>
            <a:r>
              <a:rPr lang="en-US" smtClean="0"/>
              <a:t>	</a:t>
            </a:r>
          </a:p>
          <a:p>
            <a:pPr>
              <a:buNone/>
            </a:pPr>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pPr>
              <a:buNone/>
            </a:pPr>
            <a:r>
              <a:rPr lang="en-US" dirty="0" smtClean="0"/>
              <a:t>	</a:t>
            </a:r>
            <a:r>
              <a:rPr lang="en-US" dirty="0" err="1" smtClean="0"/>
              <a:t>Sintaxa</a:t>
            </a:r>
            <a:r>
              <a:rPr lang="en-US" dirty="0" smtClean="0"/>
              <a:t> de </a:t>
            </a:r>
            <a:r>
              <a:rPr lang="en-US" dirty="0" err="1" smtClean="0"/>
              <a:t>definire</a:t>
            </a:r>
            <a:r>
              <a:rPr lang="en-US" dirty="0" smtClean="0"/>
              <a:t> a </a:t>
            </a:r>
            <a:r>
              <a:rPr lang="en-US" dirty="0" err="1" smtClean="0"/>
              <a:t>unei</a:t>
            </a:r>
            <a:r>
              <a:rPr lang="en-US" dirty="0" smtClean="0"/>
              <a:t> </a:t>
            </a:r>
            <a:r>
              <a:rPr lang="en-US" dirty="0" err="1" smtClean="0"/>
              <a:t>interfete</a:t>
            </a:r>
            <a:r>
              <a:rPr lang="en-US" dirty="0" smtClean="0"/>
              <a:t>:</a:t>
            </a:r>
          </a:p>
          <a:p>
            <a:pPr>
              <a:buNone/>
            </a:pPr>
            <a:r>
              <a:rPr lang="en-US" dirty="0" smtClean="0"/>
              <a:t>	</a:t>
            </a:r>
          </a:p>
          <a:p>
            <a:pPr>
              <a:buNone/>
            </a:pPr>
            <a:r>
              <a:rPr lang="en-US" dirty="0" smtClean="0"/>
              <a:t>	</a:t>
            </a:r>
            <a:r>
              <a:rPr lang="en-US" i="1" dirty="0" smtClean="0"/>
              <a:t>[public] interface &lt;</a:t>
            </a:r>
            <a:r>
              <a:rPr lang="en-US" i="1" dirty="0" err="1" smtClean="0"/>
              <a:t>NumeGI</a:t>
            </a:r>
            <a:r>
              <a:rPr lang="en-US" i="1" dirty="0" smtClean="0"/>
              <a:t>&gt; extends &lt;</a:t>
            </a:r>
            <a:r>
              <a:rPr lang="en-US" i="1" dirty="0" err="1" smtClean="0"/>
              <a:t>Lista</a:t>
            </a:r>
            <a:r>
              <a:rPr lang="en-US" i="1" dirty="0" smtClean="0"/>
              <a:t> </a:t>
            </a:r>
            <a:r>
              <a:rPr lang="en-US" i="1" dirty="0" err="1" smtClean="0"/>
              <a:t>interfete</a:t>
            </a:r>
            <a:r>
              <a:rPr lang="en-US" i="1" dirty="0" smtClean="0"/>
              <a:t>&gt;{</a:t>
            </a:r>
          </a:p>
          <a:p>
            <a:pPr>
              <a:buNone/>
            </a:pPr>
            <a:r>
              <a:rPr lang="en-US" i="1" dirty="0" smtClean="0"/>
              <a:t>				//</a:t>
            </a:r>
            <a:r>
              <a:rPr lang="en-US" i="1" dirty="0" err="1" smtClean="0"/>
              <a:t>declaratii</a:t>
            </a:r>
            <a:r>
              <a:rPr lang="en-US" i="1" dirty="0" smtClean="0"/>
              <a:t> de </a:t>
            </a:r>
            <a:r>
              <a:rPr lang="en-US" i="1" dirty="0" err="1" smtClean="0"/>
              <a:t>constante</a:t>
            </a:r>
            <a:endParaRPr lang="en-US" i="1" dirty="0" smtClean="0"/>
          </a:p>
          <a:p>
            <a:pPr>
              <a:buNone/>
            </a:pPr>
            <a:r>
              <a:rPr lang="en-US" i="1" dirty="0" smtClean="0"/>
              <a:t>				</a:t>
            </a:r>
            <a:r>
              <a:rPr lang="en-US" i="1" dirty="0" err="1" smtClean="0"/>
              <a:t>int</a:t>
            </a:r>
            <a:r>
              <a:rPr lang="en-US" i="1" dirty="0" smtClean="0"/>
              <a:t> TVA=20;</a:t>
            </a:r>
          </a:p>
          <a:p>
            <a:pPr>
              <a:buNone/>
            </a:pPr>
            <a:r>
              <a:rPr lang="en-US" i="1" dirty="0" smtClean="0"/>
              <a:t>				:</a:t>
            </a:r>
          </a:p>
          <a:p>
            <a:pPr>
              <a:buNone/>
            </a:pPr>
            <a:r>
              <a:rPr lang="en-US" i="1" dirty="0" smtClean="0"/>
              <a:t>				//</a:t>
            </a:r>
            <a:r>
              <a:rPr lang="en-US" i="1" dirty="0" err="1" smtClean="0"/>
              <a:t>signaturi</a:t>
            </a:r>
            <a:r>
              <a:rPr lang="en-US" i="1" dirty="0" smtClean="0"/>
              <a:t> de </a:t>
            </a:r>
            <a:r>
              <a:rPr lang="en-US" i="1" dirty="0" err="1" smtClean="0"/>
              <a:t>metode</a:t>
            </a:r>
            <a:endParaRPr lang="en-US" i="1" dirty="0" smtClean="0"/>
          </a:p>
          <a:p>
            <a:pPr>
              <a:buNone/>
            </a:pPr>
            <a:r>
              <a:rPr lang="en-US" i="1" dirty="0" smtClean="0"/>
              <a:t>				static </a:t>
            </a:r>
            <a:r>
              <a:rPr lang="en-US" i="1" dirty="0" err="1" smtClean="0"/>
              <a:t>int</a:t>
            </a:r>
            <a:r>
              <a:rPr lang="en-US" i="1" dirty="0" smtClean="0"/>
              <a:t> </a:t>
            </a:r>
            <a:r>
              <a:rPr lang="en-US" i="1" dirty="0" err="1" smtClean="0"/>
              <a:t>calcTVA</a:t>
            </a:r>
            <a:r>
              <a:rPr lang="en-US" i="1" dirty="0" smtClean="0"/>
              <a:t>(</a:t>
            </a:r>
            <a:r>
              <a:rPr lang="en-US" i="1" dirty="0" err="1" smtClean="0"/>
              <a:t>int</a:t>
            </a:r>
            <a:r>
              <a:rPr lang="en-US" i="1" dirty="0" smtClean="0"/>
              <a:t> Suma);</a:t>
            </a:r>
          </a:p>
          <a:p>
            <a:pPr>
              <a:buNone/>
            </a:pPr>
            <a:r>
              <a:rPr lang="en-US" i="1" dirty="0" smtClean="0"/>
              <a:t>	} </a:t>
            </a:r>
            <a:endParaRPr lang="en-US" i="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Autofit/>
          </a:bodyPr>
          <a:lstStyle/>
          <a:p>
            <a:pPr>
              <a:buNone/>
            </a:pPr>
            <a:r>
              <a:rPr lang="en-US" sz="1200" i="1" smtClean="0"/>
              <a:t>package interfw;</a:t>
            </a:r>
          </a:p>
          <a:p>
            <a:pPr>
              <a:buNone/>
            </a:pPr>
            <a:r>
              <a:rPr lang="en-US" sz="1200" i="1" smtClean="0"/>
              <a:t>interface ITVA{</a:t>
            </a:r>
          </a:p>
          <a:p>
            <a:pPr>
              <a:buNone/>
            </a:pPr>
            <a:r>
              <a:rPr lang="en-US" sz="1200" i="1" smtClean="0"/>
              <a:t>    int TVA=19;</a:t>
            </a:r>
          </a:p>
          <a:p>
            <a:pPr>
              <a:buNone/>
            </a:pPr>
            <a:r>
              <a:rPr lang="en-US" sz="1200" i="1" smtClean="0"/>
              <a:t>    double calcTVA(int suma);</a:t>
            </a:r>
          </a:p>
          <a:p>
            <a:pPr>
              <a:buNone/>
            </a:pPr>
            <a:r>
              <a:rPr lang="en-US" sz="1200" i="1" smtClean="0"/>
              <a:t>}</a:t>
            </a:r>
          </a:p>
          <a:p>
            <a:pPr>
              <a:buNone/>
            </a:pPr>
            <a:endParaRPr lang="en-US" sz="1200" i="1" smtClean="0"/>
          </a:p>
          <a:p>
            <a:pPr>
              <a:buNone/>
            </a:pPr>
            <a:r>
              <a:rPr lang="en-US" sz="1200" i="1" smtClean="0"/>
              <a:t>class TVA implements ITVA{</a:t>
            </a:r>
          </a:p>
          <a:p>
            <a:pPr>
              <a:buNone/>
            </a:pPr>
            <a:r>
              <a:rPr lang="en-US" sz="1200" i="1" smtClean="0"/>
              <a:t>    public double calcTVA(int suma){</a:t>
            </a:r>
          </a:p>
          <a:p>
            <a:pPr>
              <a:buNone/>
            </a:pPr>
            <a:r>
              <a:rPr lang="en-US" sz="1200" i="1" smtClean="0"/>
              <a:t>        return suma*(.19);</a:t>
            </a:r>
          </a:p>
          <a:p>
            <a:pPr>
              <a:buNone/>
            </a:pPr>
            <a:r>
              <a:rPr lang="en-US" sz="1200" i="1" smtClean="0"/>
              <a:t>    }</a:t>
            </a:r>
          </a:p>
          <a:p>
            <a:pPr>
              <a:buNone/>
            </a:pPr>
            <a:r>
              <a:rPr lang="en-US" sz="1200" i="1" smtClean="0"/>
              <a:t>}</a:t>
            </a:r>
          </a:p>
          <a:p>
            <a:pPr>
              <a:buNone/>
            </a:pPr>
            <a:r>
              <a:rPr lang="en-US" sz="1200" i="1" smtClean="0"/>
              <a:t>public class Main {</a:t>
            </a:r>
          </a:p>
          <a:p>
            <a:pPr>
              <a:buNone/>
            </a:pPr>
            <a:endParaRPr lang="en-US" sz="1200" i="1" smtClean="0"/>
          </a:p>
          <a:p>
            <a:pPr>
              <a:buNone/>
            </a:pPr>
            <a:r>
              <a:rPr lang="en-US" sz="1200" i="1" smtClean="0"/>
              <a:t>    /**</a:t>
            </a:r>
          </a:p>
          <a:p>
            <a:pPr>
              <a:buNone/>
            </a:pPr>
            <a:r>
              <a:rPr lang="en-US" sz="1200" i="1" smtClean="0"/>
              <a:t>     * @param args the command line arguments</a:t>
            </a:r>
          </a:p>
          <a:p>
            <a:pPr>
              <a:buNone/>
            </a:pPr>
            <a:r>
              <a:rPr lang="en-US" sz="1200" i="1" smtClean="0"/>
              <a:t>     */</a:t>
            </a:r>
          </a:p>
          <a:p>
            <a:pPr>
              <a:buNone/>
            </a:pPr>
            <a:r>
              <a:rPr lang="en-US" sz="1200" i="1" smtClean="0"/>
              <a:t>    public static void main(String[] args) {</a:t>
            </a:r>
          </a:p>
          <a:p>
            <a:pPr>
              <a:buNone/>
            </a:pPr>
            <a:r>
              <a:rPr lang="en-US" sz="1200" i="1" smtClean="0"/>
              <a:t>        // TODO code application logic here</a:t>
            </a:r>
          </a:p>
          <a:p>
            <a:pPr>
              <a:buNone/>
            </a:pPr>
            <a:r>
              <a:rPr lang="en-US" sz="1200" i="1" smtClean="0"/>
              <a:t>        ITVA ref=new TVA();</a:t>
            </a:r>
          </a:p>
          <a:p>
            <a:pPr>
              <a:buNone/>
            </a:pPr>
            <a:r>
              <a:rPr lang="en-US" sz="1200" i="1" smtClean="0"/>
              <a:t>        System.out.println(ref.calcTVA(100));</a:t>
            </a:r>
          </a:p>
          <a:p>
            <a:pPr>
              <a:buNone/>
            </a:pPr>
            <a:endParaRPr lang="en-US" sz="1200" i="1" smtClean="0"/>
          </a:p>
          <a:p>
            <a:pPr>
              <a:buNone/>
            </a:pPr>
            <a:r>
              <a:rPr lang="en-US" sz="1200" i="1" smtClean="0"/>
              <a:t>    }</a:t>
            </a:r>
          </a:p>
          <a:p>
            <a:pPr>
              <a:buNone/>
            </a:pPr>
            <a:endParaRPr lang="en-US" sz="1200" i="1" smtClean="0"/>
          </a:p>
          <a:p>
            <a:pPr>
              <a:buNone/>
            </a:pPr>
            <a:r>
              <a:rPr lang="en-US" sz="1200" i="1" smtClean="0"/>
              <a:t>}</a:t>
            </a:r>
            <a:endParaRPr lang="en-US" sz="1200" i="1"/>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pPr>
              <a:buNone/>
            </a:pPr>
            <a:r>
              <a:rPr lang="en-US" smtClean="0"/>
              <a:t>	De prezentat proiectele:</a:t>
            </a:r>
          </a:p>
          <a:p>
            <a:pPr>
              <a:buNone/>
            </a:pPr>
            <a:r>
              <a:rPr lang="en-US" b="1" smtClean="0"/>
              <a:t>		Interfete;</a:t>
            </a:r>
          </a:p>
          <a:p>
            <a:pPr>
              <a:buNone/>
            </a:pPr>
            <a:r>
              <a:rPr lang="en-US" b="1" smtClean="0"/>
              <a:t>		InterfeteLaLucru.</a:t>
            </a:r>
          </a:p>
          <a:p>
            <a:pPr>
              <a:buNone/>
            </a:pPr>
            <a:endParaRPr lang="en-US" b="1" smtClean="0"/>
          </a:p>
          <a:p>
            <a:pPr>
              <a:buNone/>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 - </a:t>
            </a:r>
            <a:r>
              <a:rPr lang="en-US" b="1" smtClean="0">
                <a:solidFill>
                  <a:srgbClr val="990000"/>
                </a:solidFill>
              </a:rPr>
              <a:t>CLASA</a:t>
            </a:r>
            <a:endParaRPr lang="en-US" b="1">
              <a:solidFill>
                <a:srgbClr val="990000"/>
              </a:solidFill>
            </a:endParaRPr>
          </a:p>
        </p:txBody>
      </p:sp>
      <p:sp>
        <p:nvSpPr>
          <p:cNvPr id="3" name="Content Placeholder 2"/>
          <p:cNvSpPr>
            <a:spLocks noGrp="1"/>
          </p:cNvSpPr>
          <p:nvPr>
            <p:ph sz="quarter" idx="1"/>
          </p:nvPr>
        </p:nvSpPr>
        <p:spPr/>
        <p:txBody>
          <a:bodyPr>
            <a:normAutofit fontScale="85000" lnSpcReduction="10000"/>
          </a:bodyPr>
          <a:lstStyle/>
          <a:p>
            <a:pPr>
              <a:buNone/>
            </a:pPr>
            <a:r>
              <a:rPr lang="en-US" smtClean="0"/>
              <a:t>	Definitia clasei in genere:</a:t>
            </a:r>
          </a:p>
          <a:p>
            <a:pPr>
              <a:buNone/>
            </a:pPr>
            <a:r>
              <a:rPr lang="en-US" smtClean="0"/>
              <a:t>	</a:t>
            </a:r>
          </a:p>
          <a:p>
            <a:pPr>
              <a:buNone/>
            </a:pPr>
            <a:r>
              <a:rPr lang="en-US" b="1" i="1" smtClean="0"/>
              <a:t>	Abstractizarea unei colectii de obiecte;</a:t>
            </a:r>
          </a:p>
          <a:p>
            <a:pPr>
              <a:buNone/>
            </a:pPr>
            <a:r>
              <a:rPr lang="en-US" smtClean="0"/>
              <a:t>	</a:t>
            </a:r>
          </a:p>
          <a:p>
            <a:pPr>
              <a:buNone/>
            </a:pPr>
            <a:r>
              <a:rPr lang="en-US" smtClean="0"/>
              <a:t>	Reperele efortului de abstractizare, care are ca scop specificarea unei clase sunt:</a:t>
            </a:r>
          </a:p>
          <a:p>
            <a:pPr lvl="1"/>
            <a:r>
              <a:rPr lang="en-US" smtClean="0"/>
              <a:t>Profilul informational de nisa al clasei;</a:t>
            </a:r>
          </a:p>
          <a:p>
            <a:pPr lvl="1"/>
            <a:r>
              <a:rPr lang="en-US" smtClean="0"/>
              <a:t>Rolul jucat de clasa in contextul la care urmeaza sa fie raportata.</a:t>
            </a:r>
          </a:p>
          <a:p>
            <a:pPr lvl="1">
              <a:buNone/>
            </a:pPr>
            <a:r>
              <a:rPr lang="en-US" smtClean="0">
                <a:solidFill>
                  <a:schemeClr val="tx1"/>
                </a:solidFill>
              </a:rPr>
              <a:t>Altfel spus, cand specificam o clasa avem de dat un raspuns</a:t>
            </a:r>
          </a:p>
          <a:p>
            <a:pPr lvl="1">
              <a:buNone/>
            </a:pPr>
            <a:r>
              <a:rPr lang="en-US" smtClean="0">
                <a:solidFill>
                  <a:schemeClr val="tx1"/>
                </a:solidFill>
              </a:rPr>
              <a:t>elegant la urmatoarea intrebare: “Care sunt resursele de care are</a:t>
            </a:r>
          </a:p>
          <a:p>
            <a:pPr lvl="1">
              <a:buNone/>
            </a:pPr>
            <a:r>
              <a:rPr lang="en-US" smtClean="0">
                <a:solidFill>
                  <a:schemeClr val="tx1"/>
                </a:solidFill>
              </a:rPr>
              <a:t>nevoie o clasa (</a:t>
            </a:r>
            <a:r>
              <a:rPr lang="en-US" b="1" smtClean="0">
                <a:solidFill>
                  <a:schemeClr val="tx1"/>
                </a:solidFill>
              </a:rPr>
              <a:t>profilul ei informational</a:t>
            </a:r>
            <a:r>
              <a:rPr lang="en-US" smtClean="0">
                <a:solidFill>
                  <a:schemeClr val="tx1"/>
                </a:solidFill>
              </a:rPr>
              <a:t>) pentru a raspunde in</a:t>
            </a:r>
          </a:p>
          <a:p>
            <a:pPr lvl="1">
              <a:buNone/>
            </a:pPr>
            <a:r>
              <a:rPr lang="en-US" smtClean="0">
                <a:solidFill>
                  <a:schemeClr val="tx1"/>
                </a:solidFill>
              </a:rPr>
              <a:t>conditii optime solicitarilor nisei dar si ale altor clase?(</a:t>
            </a:r>
            <a:r>
              <a:rPr lang="en-US" b="1" smtClean="0">
                <a:solidFill>
                  <a:schemeClr val="tx1"/>
                </a:solidFill>
              </a:rPr>
              <a:t>adica pentru a-si</a:t>
            </a:r>
          </a:p>
          <a:p>
            <a:pPr lvl="1">
              <a:buNone/>
            </a:pPr>
            <a:r>
              <a:rPr lang="en-US" b="1" smtClean="0">
                <a:solidFill>
                  <a:schemeClr val="tx1"/>
                </a:solidFill>
              </a:rPr>
              <a:t>indeplini, practic, rolul in sistem</a:t>
            </a:r>
            <a:r>
              <a:rPr lang="en-US" smtClean="0">
                <a:solidFill>
                  <a:schemeClr val="tx1"/>
                </a:solidFill>
              </a:rPr>
              <a:t>). </a:t>
            </a:r>
            <a:endParaRPr lang="en-US">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fontScale="92500" lnSpcReduction="10000"/>
          </a:bodyPr>
          <a:lstStyle/>
          <a:p>
            <a:pPr>
              <a:buNone/>
            </a:pPr>
            <a:r>
              <a:rPr lang="en-US" smtClean="0"/>
              <a:t>	Sintaxa Java pentru specificarea unei clase la nivelul celor spuse in slide-ul precedent:</a:t>
            </a:r>
          </a:p>
          <a:p>
            <a:pPr>
              <a:buNone/>
            </a:pPr>
            <a:r>
              <a:rPr lang="en-US" smtClean="0"/>
              <a:t>	</a:t>
            </a:r>
          </a:p>
          <a:p>
            <a:pPr>
              <a:buNone/>
            </a:pP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&lt;Lista de modificatori&gt;</a:t>
            </a:r>
            <a:r>
              <a:rPr lang="en-US"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class &lt;Nume clasa&gt; [extends &lt;Super clasa&gt;] {</a:t>
            </a:r>
          </a:p>
          <a:p>
            <a:pPr>
              <a:buNone/>
            </a:pP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&lt;Resurse private&gt; //De uz personal</a:t>
            </a:r>
          </a:p>
          <a:p>
            <a:pPr>
              <a:buNone/>
            </a:pP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&lt;Resurse protejate&gt;//De uz intre 	rubedenii – interfata cu rudele</a:t>
            </a:r>
          </a:p>
          <a:p>
            <a:pPr>
              <a:buNone/>
            </a:pP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&lt;Resurse publice&gt;//De uz la nivel de 	sistem – interfata cu restul sistemului</a:t>
            </a:r>
          </a:p>
          <a:p>
            <a:pPr>
              <a:buNone/>
            </a:pPr>
            <a:r>
              <a:rPr lang="en-US" b="1" i="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pPr>
              <a:buNone/>
            </a:pPr>
            <a:endParaRPr lang="en-US" b="1" i="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lstStyle/>
          <a:p>
            <a:r>
              <a:rPr lang="en-US" smtClean="0"/>
              <a:t>Analiza de ansamblul a sintaxei cadru de definire a unei clase ne arata ca avem in clasa Java un veritabil exemplu de modul:</a:t>
            </a:r>
          </a:p>
          <a:p>
            <a:pPr lvl="1"/>
            <a:r>
              <a:rPr lang="en-US" smtClean="0">
                <a:solidFill>
                  <a:srgbClr val="990000"/>
                </a:solidFill>
              </a:rPr>
              <a:t>Nume</a:t>
            </a:r>
            <a:r>
              <a:rPr lang="en-US" smtClean="0"/>
              <a:t>;</a:t>
            </a:r>
          </a:p>
          <a:p>
            <a:pPr lvl="1"/>
            <a:r>
              <a:rPr lang="en-US" smtClean="0">
                <a:solidFill>
                  <a:srgbClr val="990000"/>
                </a:solidFill>
              </a:rPr>
              <a:t>Interfata</a:t>
            </a:r>
            <a:r>
              <a:rPr lang="en-US" smtClean="0"/>
              <a:t> (Resursele publice si cele protejate);</a:t>
            </a:r>
          </a:p>
          <a:p>
            <a:pPr lvl="1"/>
            <a:r>
              <a:rPr lang="en-US" smtClean="0">
                <a:solidFill>
                  <a:srgbClr val="990000"/>
                </a:solidFill>
              </a:rPr>
              <a:t>Implementare</a:t>
            </a:r>
            <a:r>
              <a:rPr lang="en-US" smtClean="0"/>
              <a:t> (chiar daca nu este inca vizibil, toate datele membre si operatiile membre ale unei clase pot beneficia de implementare; in cazul datelor membre implementarea este obligatorie; in cazul operatiilor membre implementarea poate fi “amanata” daca este vorba de operatii abstracte)</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Concepte in OOP</a:t>
            </a:r>
            <a:endParaRPr lang="en-US"/>
          </a:p>
        </p:txBody>
      </p:sp>
      <p:sp>
        <p:nvSpPr>
          <p:cNvPr id="3" name="Content Placeholder 2"/>
          <p:cNvSpPr>
            <a:spLocks noGrp="1"/>
          </p:cNvSpPr>
          <p:nvPr>
            <p:ph sz="quarter" idx="1"/>
          </p:nvPr>
        </p:nvSpPr>
        <p:spPr/>
        <p:txBody>
          <a:bodyPr>
            <a:normAutofit lnSpcReduction="10000"/>
          </a:bodyPr>
          <a:lstStyle/>
          <a:p>
            <a:r>
              <a:rPr lang="en-US" smtClean="0"/>
              <a:t>Sa retinem faptul ca expunerea resurselor unei clase este realizata, nemijlocit, prin intermediul genului de interfata prezentat in slide-ul precedent.  Putem considera acest gen de interfata ca fiind o interfata la purtator, care permite o “expunere la gramada” a resurselor unei clase.</a:t>
            </a:r>
          </a:p>
          <a:p>
            <a:r>
              <a:rPr lang="en-US" smtClean="0"/>
              <a:t>A doua modalitate de expunere a resurselor unei interfete este prin delegare contractuala catre interfete. “Selectivitatea” acestui mod de expunere este doar unul dintre motivele pentru care ar trebui sa il preferam.  </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2336</TotalTime>
  <Words>1342</Words>
  <Application>Microsoft Office PowerPoint</Application>
  <PresentationFormat>On-screen Show (4:3)</PresentationFormat>
  <Paragraphs>428</Paragraphs>
  <Slides>53</Slides>
  <Notes>1</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Civic</vt:lpstr>
      <vt:lpstr>Programare obiect orientata</vt:lpstr>
      <vt:lpstr>Concepte in OOP</vt:lpstr>
      <vt:lpstr>Concepte in OOP</vt:lpstr>
      <vt:lpstr>Concepte in OOP</vt:lpstr>
      <vt:lpstr>Concepte in OOP</vt:lpstr>
      <vt:lpstr>Concepte in OOP - CLASA</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Concepte in OOP</vt:lpstr>
      <vt:lpstr>PowerPoint Presentation</vt:lpstr>
      <vt:lpstr>PowerPoint Presentation</vt:lpstr>
      <vt:lpstr>Concepte in OOP</vt:lpstr>
      <vt:lpstr>Concepte in OOP</vt:lpstr>
      <vt:lpstr>Concepte in OOP</vt:lpstr>
      <vt:lpstr>Concepte in OOP</vt:lpstr>
    </vt:vector>
  </TitlesOfParts>
  <Company>Siemens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Bocu Dorin</dc:creator>
  <cp:lastModifiedBy>Razvan</cp:lastModifiedBy>
  <cp:revision>190</cp:revision>
  <dcterms:created xsi:type="dcterms:W3CDTF">2011-01-17T15:48:27Z</dcterms:created>
  <dcterms:modified xsi:type="dcterms:W3CDTF">2018-10-24T19:39:04Z</dcterms:modified>
</cp:coreProperties>
</file>